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028" r:id="rId6"/>
    <p:sldMasterId id="2147484032" r:id="rId7"/>
  </p:sldMasterIdLst>
  <p:notesMasterIdLst>
    <p:notesMasterId r:id="rId20"/>
  </p:notesMasterIdLst>
  <p:handoutMasterIdLst>
    <p:handoutMasterId r:id="rId21"/>
  </p:handoutMasterIdLst>
  <p:sldIdLst>
    <p:sldId id="2147474319" r:id="rId8"/>
    <p:sldId id="2147474308" r:id="rId9"/>
    <p:sldId id="2147474309" r:id="rId10"/>
    <p:sldId id="2147474288" r:id="rId11"/>
    <p:sldId id="2147474307" r:id="rId12"/>
    <p:sldId id="2147474290" r:id="rId13"/>
    <p:sldId id="2147474306" r:id="rId14"/>
    <p:sldId id="2147474311" r:id="rId15"/>
    <p:sldId id="2147474312" r:id="rId16"/>
    <p:sldId id="2147474314" r:id="rId17"/>
    <p:sldId id="2147474318" r:id="rId18"/>
    <p:sldId id="266" r:id="rId19"/>
  </p:sldIdLst>
  <p:sldSz cx="12192000" cy="6858000"/>
  <p:notesSz cx="6797675" cy="9926638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2B329-2D01-4904-ACDE-913A5EC1BF62}">
          <p14:sldIdLst>
            <p14:sldId id="2147474319"/>
            <p14:sldId id="2147474308"/>
            <p14:sldId id="2147474309"/>
            <p14:sldId id="2147474288"/>
            <p14:sldId id="2147474307"/>
            <p14:sldId id="2147474290"/>
            <p14:sldId id="2147474306"/>
            <p14:sldId id="2147474311"/>
            <p14:sldId id="2147474312"/>
            <p14:sldId id="2147474314"/>
            <p14:sldId id="214747431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629"/>
    <a:srgbClr val="82092A"/>
    <a:srgbClr val="C0798C"/>
    <a:srgbClr val="DFADBD"/>
    <a:srgbClr val="F6D5D2"/>
    <a:srgbClr val="6F0101"/>
    <a:srgbClr val="7F7F7F"/>
    <a:srgbClr val="CF849C"/>
    <a:srgbClr val="F3C6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799" autoAdjust="0"/>
  </p:normalViewPr>
  <p:slideViewPr>
    <p:cSldViewPr snapToGrid="0" showGuides="1">
      <p:cViewPr varScale="1">
        <p:scale>
          <a:sx n="135" d="100"/>
          <a:sy n="135" d="100"/>
        </p:scale>
        <p:origin x="132" y="246"/>
      </p:cViewPr>
      <p:guideLst/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SUDDIVISIONE</a:t>
            </a:r>
            <a:r>
              <a:rPr lang="en-US" sz="1200" b="1" baseline="0" dirty="0">
                <a:solidFill>
                  <a:schemeClr val="tx1"/>
                </a:solidFill>
                <a:latin typeface="+mj-lt"/>
              </a:rPr>
              <a:t> PER GENERE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862" cy="495793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2"/>
            <a:ext cx="2945862" cy="495793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4/17/2026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7"/>
            <a:ext cx="2945862" cy="495793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7"/>
            <a:ext cx="2945862" cy="495793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‹N›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 rtl="0">
              <a:defRPr sz="120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 rtl="0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it-IT" smtClean="0"/>
              <a:pPr/>
              <a:t>17/04/2026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 rtl="0">
              <a:defRPr sz="120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 rtl="0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1938" y="769938"/>
            <a:ext cx="6840538" cy="3848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23606" y="10080921"/>
            <a:ext cx="2544702" cy="5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DC281-DC64-4D22-A7A0-AD1C9FD8BDA6}" type="slidenum"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039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576640" y="9750425"/>
            <a:ext cx="2738437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DC281-DC64-4D22-A7A0-AD1C9FD8BDA6}" type="slidenum"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21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1938" y="769938"/>
            <a:ext cx="6840538" cy="3848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23606" y="10080921"/>
            <a:ext cx="2544702" cy="5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DC281-DC64-4D22-A7A0-AD1C9FD8BDA6}" type="slidenum"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59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1938" y="769938"/>
            <a:ext cx="6840538" cy="3848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23606" y="10080921"/>
            <a:ext cx="2544702" cy="5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DC281-DC64-4D22-A7A0-AD1C9FD8BDA6}" type="slidenum"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20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1938" y="769938"/>
            <a:ext cx="6840538" cy="3848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23606" y="10080921"/>
            <a:ext cx="2544702" cy="5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DC281-DC64-4D22-A7A0-AD1C9FD8BDA6}" type="slidenum"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27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1938" y="769938"/>
            <a:ext cx="6840538" cy="3848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23606" y="10080921"/>
            <a:ext cx="2544702" cy="5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DC281-DC64-4D22-A7A0-AD1C9FD8BDA6}" type="slidenum"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40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1938" y="769938"/>
            <a:ext cx="6840538" cy="3848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23606" y="10080921"/>
            <a:ext cx="2544702" cy="5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DC281-DC64-4D22-A7A0-AD1C9FD8BDA6}" type="slidenum"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28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576640" y="9750425"/>
            <a:ext cx="2738437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DC281-DC64-4D22-A7A0-AD1C9FD8BDA6}" type="slidenum"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09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576640" y="9750425"/>
            <a:ext cx="2738437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DC281-DC64-4D22-A7A0-AD1C9FD8BDA6}" type="slidenum"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363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576640" y="9750425"/>
            <a:ext cx="2738437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DC281-DC64-4D22-A7A0-AD1C9FD8BDA6}" type="slidenum"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5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7117759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6000"/>
              </a:lnSpc>
              <a:buFont typeface="Wingdings 2" pitchFamily="18" charset="2"/>
              <a:buNone/>
            </a:pPr>
            <a:endParaRPr lang="en-US" sz="2000" b="0" i="0" baseline="0">
              <a:solidFill>
                <a:schemeClr val="bg1"/>
              </a:solidFill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11708555" y="6659883"/>
            <a:ext cx="30691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ts val="5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/>
            </a:pPr>
            <a:fld id="{D5FFD3E0-5C25-4555-B498-29CBFF29F279}" type="slidenum">
              <a:rPr lang="en-US" altLang="it-IT" sz="600">
                <a:solidFill>
                  <a:srgbClr val="000000"/>
                </a:solidFill>
                <a:latin typeface="Verdana" panose="020B0604030504040204" pitchFamily="34" charset="0"/>
              </a:rPr>
              <a:pPr algn="r" eaLnBrk="1" fontAlgn="auto" hangingPunct="1">
                <a:spcBef>
                  <a:spcPts val="55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None/>
                <a:defRPr/>
              </a:pPr>
              <a:t>‹N›</a:t>
            </a:fld>
            <a:endParaRPr lang="en-US" altLang="it-IT" sz="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271463" indent="-271463">
              <a:buFont typeface="Arial" pitchFamily="34" charset="0"/>
              <a:buChar char="•"/>
              <a:tabLst/>
              <a:defRPr/>
            </a:lvl2pPr>
            <a:lvl3pPr marL="274638" indent="-274638">
              <a:buFont typeface="Arial" pitchFamily="34" charset="0"/>
              <a:buChar char="•"/>
              <a:defRPr i="1"/>
            </a:lvl3pPr>
            <a:lvl4pPr marL="534988" indent="-263525">
              <a:buFont typeface="Arial" pitchFamily="34" charset="0"/>
              <a:buChar char="−"/>
              <a:defRPr i="0"/>
            </a:lvl4pPr>
            <a:lvl5pPr marL="806450" indent="-2714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3484" y="295683"/>
            <a:ext cx="11184000" cy="46949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93186" y="6407153"/>
            <a:ext cx="10079567" cy="2524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3742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36357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Testo"/>
          <p:cNvSpPr>
            <a:spLocks noGrp="1"/>
          </p:cNvSpPr>
          <p:nvPr>
            <p:ph type="title"/>
          </p:nvPr>
        </p:nvSpPr>
        <p:spPr>
          <a:xfrm>
            <a:off x="8153400" y="274640"/>
            <a:ext cx="2057400" cy="58515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Corpo livello uno…"/>
          <p:cNvSpPr>
            <a:spLocks noGrp="1"/>
          </p:cNvSpPr>
          <p:nvPr>
            <p:ph type="body" idx="1"/>
          </p:nvPr>
        </p:nvSpPr>
        <p:spPr>
          <a:xfrm>
            <a:off x="1981200" y="274640"/>
            <a:ext cx="6019800" cy="5851525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10763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7292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>
            <a:spLocks noGrp="1"/>
          </p:cNvSpPr>
          <p:nvPr>
            <p:ph type="title"/>
          </p:nvPr>
        </p:nvSpPr>
        <p:spPr>
          <a:xfrm>
            <a:off x="2246313" y="4406901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2246313" y="2906717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51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320036">
              <a:spcBef>
                <a:spcPts val="451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640072">
              <a:spcBef>
                <a:spcPts val="451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960108">
              <a:spcBef>
                <a:spcPts val="451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280144">
              <a:spcBef>
                <a:spcPts val="451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9873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>
            <a:spLocks noGrp="1"/>
          </p:cNvSpPr>
          <p:nvPr>
            <p:ph type="body" sz="half" idx="1"/>
          </p:nvPr>
        </p:nvSpPr>
        <p:spPr>
          <a:xfrm>
            <a:off x="1981200" y="1600203"/>
            <a:ext cx="4038600" cy="4525964"/>
          </a:xfrm>
          <a:prstGeom prst="rect">
            <a:avLst/>
          </a:prstGeom>
        </p:spPr>
        <p:txBody>
          <a:bodyPr/>
          <a:lstStyle>
            <a:lvl1pPr marL="332345" indent="-332345">
              <a:spcBef>
                <a:spcPts val="651"/>
              </a:spcBef>
              <a:defRPr sz="2700"/>
            </a:lvl1pPr>
            <a:lvl2pPr marL="637719" indent="-317683">
              <a:spcBef>
                <a:spcPts val="651"/>
              </a:spcBef>
              <a:defRPr sz="2700"/>
            </a:lvl2pPr>
            <a:lvl3pPr marL="948678" indent="-308606">
              <a:spcBef>
                <a:spcPts val="651"/>
              </a:spcBef>
              <a:defRPr sz="2700"/>
            </a:lvl3pPr>
            <a:lvl4pPr marL="1305746" indent="-345638">
              <a:spcBef>
                <a:spcPts val="651"/>
              </a:spcBef>
              <a:defRPr sz="2700"/>
            </a:lvl4pPr>
            <a:lvl5pPr marL="1625782" indent="-345638">
              <a:spcBef>
                <a:spcPts val="651"/>
              </a:spcBef>
              <a:defRPr sz="2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53828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981203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51"/>
              </a:spcBef>
              <a:buSzTx/>
              <a:buFontTx/>
              <a:buNone/>
              <a:defRPr sz="2400" b="1"/>
            </a:lvl1pPr>
            <a:lvl2pPr marL="0" indent="320036">
              <a:spcBef>
                <a:spcPts val="551"/>
              </a:spcBef>
              <a:buSzTx/>
              <a:buFontTx/>
              <a:buNone/>
              <a:defRPr sz="2400" b="1"/>
            </a:lvl2pPr>
            <a:lvl3pPr marL="0" indent="640072">
              <a:spcBef>
                <a:spcPts val="551"/>
              </a:spcBef>
              <a:buSzTx/>
              <a:buFontTx/>
              <a:buNone/>
              <a:defRPr sz="2400" b="1"/>
            </a:lvl3pPr>
            <a:lvl4pPr marL="0" indent="960108">
              <a:spcBef>
                <a:spcPts val="551"/>
              </a:spcBef>
              <a:buSzTx/>
              <a:buFontTx/>
              <a:buNone/>
              <a:defRPr sz="2400" b="1"/>
            </a:lvl4pPr>
            <a:lvl5pPr marL="0" indent="1280144">
              <a:spcBef>
                <a:spcPts val="551"/>
              </a:spcBef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169027" y="1535113"/>
            <a:ext cx="4041776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467"/>
              </a:spcBef>
              <a:buSzTx/>
              <a:buFontTx/>
              <a:buNone/>
              <a:defRPr sz="4800" b="1"/>
            </a:lvl1pPr>
          </a:lstStyle>
          <a:p>
            <a:pPr marL="0" indent="0">
              <a:spcBef>
                <a:spcPts val="1100"/>
              </a:spcBef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9321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842784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68996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>
            <a:spLocks noGrp="1"/>
          </p:cNvSpPr>
          <p:nvPr>
            <p:ph type="title"/>
          </p:nvPr>
        </p:nvSpPr>
        <p:spPr>
          <a:xfrm>
            <a:off x="1981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>
            <a:spLocks noGrp="1"/>
          </p:cNvSpPr>
          <p:nvPr>
            <p:ph type="body" sz="half" idx="1"/>
          </p:nvPr>
        </p:nvSpPr>
        <p:spPr>
          <a:xfrm>
            <a:off x="5099051" y="273054"/>
            <a:ext cx="5111752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1981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SzTx/>
              <a:buFontTx/>
              <a:buNone/>
              <a:defRPr sz="2800"/>
            </a:lvl1pPr>
          </a:lstStyle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endParaRPr/>
          </a:p>
        </p:txBody>
      </p:sp>
      <p:sp>
        <p:nvSpPr>
          <p:cNvPr id="7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70182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>
            <a:spLocks noGrp="1"/>
          </p:cNvSpPr>
          <p:nvPr>
            <p:ph type="title"/>
          </p:nvPr>
        </p:nvSpPr>
        <p:spPr>
          <a:xfrm>
            <a:off x="3316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3316288" y="612775"/>
            <a:ext cx="5486400" cy="411480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3316288" y="536734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320036">
              <a:spcBef>
                <a:spcPts val="300"/>
              </a:spcBef>
              <a:buSzTx/>
              <a:buFontTx/>
              <a:buNone/>
              <a:defRPr sz="1400"/>
            </a:lvl2pPr>
            <a:lvl3pPr marL="0" indent="640072">
              <a:spcBef>
                <a:spcPts val="300"/>
              </a:spcBef>
              <a:buSzTx/>
              <a:buFontTx/>
              <a:buNone/>
              <a:defRPr sz="1400"/>
            </a:lvl3pPr>
            <a:lvl4pPr marL="0" indent="960108">
              <a:spcBef>
                <a:spcPts val="300"/>
              </a:spcBef>
              <a:buSzTx/>
              <a:buFontTx/>
              <a:buNone/>
              <a:defRPr sz="1400"/>
            </a:lvl4pPr>
            <a:lvl5pPr marL="0" indent="128014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2618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02517" y="6400414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 dirty="0"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  <p:extLst>
      <p:ext uri="{BB962C8B-B14F-4D97-AF65-F5344CB8AC3E}">
        <p14:creationId xmlns:p14="http://schemas.microsoft.com/office/powerpoint/2010/main" val="356714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9705535" y="6308084"/>
            <a:ext cx="505267" cy="461663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18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</p:sldLayoutIdLst>
  <p:transition spd="med"/>
  <p:txStyles>
    <p:titleStyle>
      <a:lvl1pPr marL="0" marR="0" indent="0" algn="ct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320036" algn="ct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640072" algn="ct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960108" algn="ct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280144" algn="ct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1371" marR="0" indent="-341371" algn="l" defTabSz="457194" rtl="0" latinLnBrk="0">
        <a:lnSpc>
          <a:spcPct val="100000"/>
        </a:lnSpc>
        <a:spcBef>
          <a:spcPts val="751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48278" marR="0" indent="-328242" algn="l" defTabSz="457194" rtl="0" latinLnBrk="0">
        <a:lnSpc>
          <a:spcPct val="100000"/>
        </a:lnSpc>
        <a:spcBef>
          <a:spcPts val="751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41283" marR="0" indent="-301211" algn="l" defTabSz="457194" rtl="0" latinLnBrk="0">
        <a:lnSpc>
          <a:spcPct val="100000"/>
        </a:lnSpc>
        <a:spcBef>
          <a:spcPts val="751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25863" marR="0" indent="-365755" algn="l" defTabSz="457194" rtl="0" latinLnBrk="0">
        <a:lnSpc>
          <a:spcPct val="100000"/>
        </a:lnSpc>
        <a:spcBef>
          <a:spcPts val="751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5899" marR="0" indent="-365755" algn="l" defTabSz="457194" rtl="0" latinLnBrk="0">
        <a:lnSpc>
          <a:spcPct val="100000"/>
        </a:lnSpc>
        <a:spcBef>
          <a:spcPts val="751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65935" marR="0" indent="-365755" algn="l" defTabSz="457194" rtl="0" latinLnBrk="0">
        <a:lnSpc>
          <a:spcPct val="100000"/>
        </a:lnSpc>
        <a:spcBef>
          <a:spcPts val="751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285971" marR="0" indent="-365755" algn="l" defTabSz="457194" rtl="0" latinLnBrk="0">
        <a:lnSpc>
          <a:spcPct val="100000"/>
        </a:lnSpc>
        <a:spcBef>
          <a:spcPts val="751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06007" marR="0" indent="-365755" algn="l" defTabSz="457194" rtl="0" latinLnBrk="0">
        <a:lnSpc>
          <a:spcPct val="100000"/>
        </a:lnSpc>
        <a:spcBef>
          <a:spcPts val="751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926043" marR="0" indent="-365755" algn="l" defTabSz="457194" rtl="0" latinLnBrk="0">
        <a:lnSpc>
          <a:spcPct val="100000"/>
        </a:lnSpc>
        <a:spcBef>
          <a:spcPts val="751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20036" algn="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40072" algn="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960108" algn="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280144" algn="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600180" algn="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920216" algn="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240252" algn="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560288" algn="r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12" Type="http://schemas.openxmlformats.org/officeDocument/2006/relationships/image" Target="../media/image30.jpg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jpg"/><Relationship Id="rId5" Type="http://schemas.openxmlformats.org/officeDocument/2006/relationships/image" Target="../media/image12.jpe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12" Type="http://schemas.openxmlformats.org/officeDocument/2006/relationships/image" Target="../media/image3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png"/><Relationship Id="rId5" Type="http://schemas.openxmlformats.org/officeDocument/2006/relationships/image" Target="../media/image12.jpe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6.sv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jpeg"/><Relationship Id="rId10" Type="http://schemas.openxmlformats.org/officeDocument/2006/relationships/image" Target="../media/image13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svg"/><Relationship Id="rId5" Type="http://schemas.openxmlformats.org/officeDocument/2006/relationships/image" Target="../media/image12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jpeg"/><Relationship Id="rId10" Type="http://schemas.openxmlformats.org/officeDocument/2006/relationships/image" Target="../media/image20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12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png"/><Relationship Id="rId5" Type="http://schemas.openxmlformats.org/officeDocument/2006/relationships/image" Target="../media/image12.jpe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12" Type="http://schemas.openxmlformats.org/officeDocument/2006/relationships/image" Target="../media/image2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png"/><Relationship Id="rId5" Type="http://schemas.openxmlformats.org/officeDocument/2006/relationships/image" Target="../media/image12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22F3EE7-5BE3-4AC3-BC64-35FE05EF7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516" y="295683"/>
            <a:ext cx="10972800" cy="3279621"/>
          </a:xfr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C16E65-87EA-4DEB-9CFF-D39BD33FC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516" y="3666474"/>
            <a:ext cx="10970348" cy="2533157"/>
          </a:xfrm>
        </p:spPr>
        <p:txBody>
          <a:bodyPr>
            <a:normAutofit/>
          </a:bodyPr>
          <a:lstStyle/>
          <a:p>
            <a:endParaRPr lang="it-IT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Roma guarda al futuro: Trasporti, Mobilità sostenibile e Strategie di trasformazione urbana</a:t>
            </a:r>
          </a:p>
          <a:p>
            <a:endParaRPr lang="it-IT" sz="2000" b="1" dirty="0"/>
          </a:p>
          <a:p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Anna Donati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Presidente e Amministratrice Delegata - Roma servizi </a:t>
            </a:r>
            <a:r>
              <a:rPr lang="it-IT" sz="2000">
                <a:latin typeface="Helvetica" panose="020B0604020202020204" pitchFamily="34" charset="0"/>
                <a:cs typeface="Helvetica" panose="020B0604020202020204" pitchFamily="34" charset="0"/>
              </a:rPr>
              <a:t>per la mobilità </a:t>
            </a:r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sz="2000" dirty="0"/>
          </a:p>
        </p:txBody>
      </p:sp>
      <p:pic>
        <p:nvPicPr>
          <p:cNvPr id="5" name="Logo_500x500.png" descr="Logo_500x500.png">
            <a:extLst>
              <a:ext uri="{FF2B5EF4-FFF2-40B4-BE49-F238E27FC236}">
                <a16:creationId xmlns:a16="http://schemas.microsoft.com/office/drawing/2014/main" id="{31D53564-44FF-4FAA-88FF-9929811D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29047" y="5159102"/>
            <a:ext cx="955817" cy="8388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18746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raffic Wallpapers - Top Free Traffic Backgrounds - WallpaperAccess">
            <a:extLst>
              <a:ext uri="{FF2B5EF4-FFF2-40B4-BE49-F238E27FC236}">
                <a16:creationId xmlns:a16="http://schemas.microsoft.com/office/drawing/2014/main" id="{70DC23B5-CD3D-9BA9-2E59-BE93BB706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83" t="37488" r="31346" b="6491"/>
          <a:stretch/>
        </p:blipFill>
        <p:spPr>
          <a:xfrm>
            <a:off x="-1" y="0"/>
            <a:ext cx="9162107" cy="6858000"/>
          </a:xfrm>
          <a:prstGeom prst="homePlate">
            <a:avLst>
              <a:gd name="adj" fmla="val 26390"/>
            </a:avLst>
          </a:prstGeom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98215687-89D3-165B-FCC7-C992257D97B3}"/>
              </a:ext>
            </a:extLst>
          </p:cNvPr>
          <p:cNvSpPr/>
          <p:nvPr/>
        </p:nvSpPr>
        <p:spPr>
          <a:xfrm>
            <a:off x="-1" y="0"/>
            <a:ext cx="9225481" cy="6858000"/>
          </a:xfrm>
          <a:prstGeom prst="homePlate">
            <a:avLst>
              <a:gd name="adj" fmla="val 27757"/>
            </a:avLst>
          </a:prstGeom>
          <a:gradFill>
            <a:gsLst>
              <a:gs pos="1149">
                <a:schemeClr val="tx1"/>
              </a:gs>
              <a:gs pos="49000">
                <a:schemeClr val="tx1">
                  <a:lumMod val="65000"/>
                  <a:lumOff val="35000"/>
                  <a:alpha val="22000"/>
                </a:schemeClr>
              </a:gs>
              <a:gs pos="100000">
                <a:schemeClr val="tx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Helvetica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3"/>
          <p:cNvSpPr txBox="1">
            <a:spLocks/>
          </p:cNvSpPr>
          <p:nvPr/>
        </p:nvSpPr>
        <p:spPr bwMode="gray">
          <a:xfrm>
            <a:off x="229959" y="297559"/>
            <a:ext cx="11589249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38D782-0EB9-4F87-DDC1-3351B3C4B04F}"/>
              </a:ext>
            </a:extLst>
          </p:cNvPr>
          <p:cNvSpPr txBox="1"/>
          <p:nvPr/>
        </p:nvSpPr>
        <p:spPr>
          <a:xfrm>
            <a:off x="10016512" y="100327"/>
            <a:ext cx="1417660" cy="26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rPr>
              <a:t>Sanzionamento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281142-ECC6-4E01-A8A7-E6C83AB2D4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22" r="2305"/>
          <a:stretch/>
        </p:blipFill>
        <p:spPr>
          <a:xfrm>
            <a:off x="6246194" y="3493720"/>
            <a:ext cx="5715847" cy="2047438"/>
          </a:xfrm>
          <a:prstGeom prst="rect">
            <a:avLst/>
          </a:prstGeom>
        </p:spPr>
      </p:pic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39771506-8CB0-4C94-B40A-9588CA3B8F6E}"/>
              </a:ext>
            </a:extLst>
          </p:cNvPr>
          <p:cNvSpPr/>
          <p:nvPr/>
        </p:nvSpPr>
        <p:spPr bwMode="gray">
          <a:xfrm>
            <a:off x="6246194" y="725166"/>
            <a:ext cx="5771065" cy="411155"/>
          </a:xfrm>
          <a:prstGeom prst="roundRect">
            <a:avLst>
              <a:gd name="adj" fmla="val 50000"/>
            </a:avLst>
          </a:prstGeom>
          <a:solidFill>
            <a:srgbClr val="810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Velox</a:t>
            </a: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38F91B14-F8E0-4443-A204-C19154396818}"/>
              </a:ext>
            </a:extLst>
          </p:cNvPr>
          <p:cNvSpPr/>
          <p:nvPr/>
        </p:nvSpPr>
        <p:spPr bwMode="gray">
          <a:xfrm>
            <a:off x="11424926" y="134134"/>
            <a:ext cx="592334" cy="55399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82092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88900" tIns="576000" rIns="88900" bIns="88900" rtlCol="0" anchor="t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82092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CBE7D175-F456-455D-84BA-C6A0F17DAF48}"/>
              </a:ext>
            </a:extLst>
          </p:cNvPr>
          <p:cNvSpPr/>
          <p:nvPr/>
        </p:nvSpPr>
        <p:spPr>
          <a:xfrm>
            <a:off x="11504914" y="199327"/>
            <a:ext cx="413657" cy="413657"/>
          </a:xfrm>
          <a:prstGeom prst="ellipse">
            <a:avLst/>
          </a:prstGeom>
          <a:solidFill>
            <a:srgbClr val="82092A"/>
          </a:solidFill>
          <a:ln>
            <a:solidFill>
              <a:srgbClr val="820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Graphic 14" descr="Playbook with solid fill">
            <a:extLst>
              <a:ext uri="{FF2B5EF4-FFF2-40B4-BE49-F238E27FC236}">
                <a16:creationId xmlns:a16="http://schemas.microsoft.com/office/drawing/2014/main" id="{D1961ED0-7EED-44F8-A2D9-18ED2193DF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41093" y="227441"/>
            <a:ext cx="360000" cy="360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121286E-B766-4714-816E-D70C15AFFD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599" b="46890"/>
          <a:stretch/>
        </p:blipFill>
        <p:spPr>
          <a:xfrm>
            <a:off x="212719" y="4605293"/>
            <a:ext cx="5899389" cy="2172580"/>
          </a:xfrm>
          <a:prstGeom prst="rect">
            <a:avLst/>
          </a:prstGeom>
        </p:spPr>
      </p:pic>
      <p:sp>
        <p:nvSpPr>
          <p:cNvPr id="28" name="Rectangle: Rounded Corners 11">
            <a:extLst>
              <a:ext uri="{FF2B5EF4-FFF2-40B4-BE49-F238E27FC236}">
                <a16:creationId xmlns:a16="http://schemas.microsoft.com/office/drawing/2014/main" id="{A88F5354-C220-4B29-970A-514366A3C514}"/>
              </a:ext>
            </a:extLst>
          </p:cNvPr>
          <p:cNvSpPr/>
          <p:nvPr/>
        </p:nvSpPr>
        <p:spPr bwMode="gray">
          <a:xfrm>
            <a:off x="135419" y="737442"/>
            <a:ext cx="6054963" cy="411155"/>
          </a:xfrm>
          <a:prstGeom prst="roundRect">
            <a:avLst>
              <a:gd name="adj" fmla="val 50000"/>
            </a:avLst>
          </a:prstGeom>
          <a:solidFill>
            <a:srgbClr val="810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Photored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ADA72AC2-3305-47C1-A2B0-82B6BD8636A6}"/>
              </a:ext>
            </a:extLst>
          </p:cNvPr>
          <p:cNvSpPr txBox="1">
            <a:spLocks/>
          </p:cNvSpPr>
          <p:nvPr/>
        </p:nvSpPr>
        <p:spPr>
          <a:xfrm>
            <a:off x="212720" y="375275"/>
            <a:ext cx="11252200" cy="334102"/>
          </a:xfr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PHOTORED E VELOX PER LA SICUREZZA STRADALE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4AA652B-75A2-426D-94C6-76158DAE7A0D}"/>
              </a:ext>
            </a:extLst>
          </p:cNvPr>
          <p:cNvSpPr/>
          <p:nvPr/>
        </p:nvSpPr>
        <p:spPr>
          <a:xfrm>
            <a:off x="212720" y="1247183"/>
            <a:ext cx="2896240" cy="10055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latin typeface="+mj-lt"/>
              </a:rPr>
              <a:t>Rilevano il controllo del passaggio con il semaforo rosso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94399E8-C87F-4203-976A-E004157516BF}"/>
              </a:ext>
            </a:extLst>
          </p:cNvPr>
          <p:cNvSpPr/>
          <p:nvPr/>
        </p:nvSpPr>
        <p:spPr>
          <a:xfrm>
            <a:off x="3215869" y="1247183"/>
            <a:ext cx="2896240" cy="10055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latin typeface="+mj-lt"/>
              </a:rPr>
              <a:t>Installazione di 15 nuovi entro il 31/05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E9E0F52-A539-4898-B9FF-1AAAB6918B33}"/>
              </a:ext>
            </a:extLst>
          </p:cNvPr>
          <p:cNvSpPr/>
          <p:nvPr/>
        </p:nvSpPr>
        <p:spPr>
          <a:xfrm>
            <a:off x="229959" y="2233088"/>
            <a:ext cx="5855881" cy="2450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le Togliatti – V. dei Romanisti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Prenestina – L.go Preneste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Colombo – V. Laurentina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Colombo – V. di Malafede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P.za Cinque Giornate – Ponte Matteotti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P.le Clodio – V.le Mazzini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Appia Nuova – V. delle Capannelle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Circ.ne Gianicolense – V. Colli Portuensi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71B2AB47-BB19-452C-8043-3E60D27EF37B}"/>
              </a:ext>
            </a:extLst>
          </p:cNvPr>
          <p:cNvSpPr/>
          <p:nvPr/>
        </p:nvSpPr>
        <p:spPr>
          <a:xfrm>
            <a:off x="3154177" y="2233088"/>
            <a:ext cx="2931663" cy="21509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di Boccea – V. di Torrevecchia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Nomentana – V.le Regina Margherita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Nomentana – C.so Trieste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Prenestina – V. Tor de’ Schiavi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Casilina – V.le Togliatti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Colombo – Circ.ne Ostiense</a:t>
            </a:r>
          </a:p>
          <a:p>
            <a:pPr>
              <a:lnSpc>
                <a:spcPct val="150000"/>
              </a:lnSpc>
            </a:pPr>
            <a:r>
              <a:rPr lang="it-IT" sz="1300" b="1" dirty="0">
                <a:solidFill>
                  <a:schemeClr val="tx1"/>
                </a:solidFill>
                <a:latin typeface="+mj-lt"/>
              </a:rPr>
              <a:t>V. Portuense – V. del Trullo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AA4C6E9A-0646-4402-839A-FF04C0267338}"/>
              </a:ext>
            </a:extLst>
          </p:cNvPr>
          <p:cNvSpPr/>
          <p:nvPr/>
        </p:nvSpPr>
        <p:spPr>
          <a:xfrm>
            <a:off x="6287686" y="1247183"/>
            <a:ext cx="2981329" cy="21509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3 su Corso Francia</a:t>
            </a:r>
          </a:p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6 su V. Colombo</a:t>
            </a:r>
          </a:p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4 su V. Leone XIII</a:t>
            </a:r>
          </a:p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2 su V. Monti Tiburtini</a:t>
            </a:r>
          </a:p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1 su V. della Pineta Sacchetti</a:t>
            </a:r>
          </a:p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2 su Lungotevere Acqua Acetosa</a:t>
            </a:r>
          </a:p>
          <a:p>
            <a:endParaRPr lang="it-IT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628FDB-793A-4F05-B706-F1E56D6EE56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7209"/>
          <a:stretch/>
        </p:blipFill>
        <p:spPr>
          <a:xfrm>
            <a:off x="9332389" y="1256707"/>
            <a:ext cx="2586182" cy="213193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60918B-DCF4-433B-BAF5-527F90C8B5F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9031" b="48265"/>
          <a:stretch/>
        </p:blipFill>
        <p:spPr>
          <a:xfrm>
            <a:off x="6236055" y="5541158"/>
            <a:ext cx="5715847" cy="12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raffic Wallpapers - Top Free Traffic Backgrounds - WallpaperAccess">
            <a:extLst>
              <a:ext uri="{FF2B5EF4-FFF2-40B4-BE49-F238E27FC236}">
                <a16:creationId xmlns:a16="http://schemas.microsoft.com/office/drawing/2014/main" id="{70DC23B5-CD3D-9BA9-2E59-BE93BB706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83" t="37488" r="31346" b="6491"/>
          <a:stretch/>
        </p:blipFill>
        <p:spPr>
          <a:xfrm>
            <a:off x="-1" y="0"/>
            <a:ext cx="9162107" cy="6858000"/>
          </a:xfrm>
          <a:prstGeom prst="homePlate">
            <a:avLst>
              <a:gd name="adj" fmla="val 26390"/>
            </a:avLst>
          </a:prstGeom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98215687-89D3-165B-FCC7-C992257D97B3}"/>
              </a:ext>
            </a:extLst>
          </p:cNvPr>
          <p:cNvSpPr/>
          <p:nvPr/>
        </p:nvSpPr>
        <p:spPr>
          <a:xfrm>
            <a:off x="-1" y="0"/>
            <a:ext cx="9225481" cy="6858000"/>
          </a:xfrm>
          <a:prstGeom prst="homePlate">
            <a:avLst>
              <a:gd name="adj" fmla="val 27757"/>
            </a:avLst>
          </a:prstGeom>
          <a:gradFill>
            <a:gsLst>
              <a:gs pos="1149">
                <a:schemeClr val="tx1"/>
              </a:gs>
              <a:gs pos="49000">
                <a:schemeClr val="tx1">
                  <a:lumMod val="65000"/>
                  <a:lumOff val="35000"/>
                  <a:alpha val="22000"/>
                </a:schemeClr>
              </a:gs>
              <a:gs pos="100000">
                <a:schemeClr val="tx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Helvetica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64F6DD-67C2-9168-09D5-1B1092409F06}"/>
              </a:ext>
            </a:extLst>
          </p:cNvPr>
          <p:cNvSpPr/>
          <p:nvPr/>
        </p:nvSpPr>
        <p:spPr bwMode="gray">
          <a:xfrm>
            <a:off x="11424926" y="134134"/>
            <a:ext cx="592334" cy="55399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82092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88900" tIns="576000" rIns="88900" bIns="88900" rtlCol="0" anchor="t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82092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5B4A9A-615B-4360-0BCF-4E2D6CFB773A}"/>
              </a:ext>
            </a:extLst>
          </p:cNvPr>
          <p:cNvSpPr/>
          <p:nvPr/>
        </p:nvSpPr>
        <p:spPr>
          <a:xfrm>
            <a:off x="11504914" y="199327"/>
            <a:ext cx="413657" cy="413657"/>
          </a:xfrm>
          <a:prstGeom prst="ellipse">
            <a:avLst/>
          </a:prstGeom>
          <a:solidFill>
            <a:srgbClr val="82092A"/>
          </a:solidFill>
          <a:ln>
            <a:solidFill>
              <a:srgbClr val="820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Graphic 14" descr="Playbook with solid fill">
            <a:extLst>
              <a:ext uri="{FF2B5EF4-FFF2-40B4-BE49-F238E27FC236}">
                <a16:creationId xmlns:a16="http://schemas.microsoft.com/office/drawing/2014/main" id="{5D460B26-CAA8-77EE-B344-33B2FEE263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41093" y="227441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38D782-0EB9-4F87-DDC1-3351B3C4B04F}"/>
              </a:ext>
            </a:extLst>
          </p:cNvPr>
          <p:cNvSpPr txBox="1"/>
          <p:nvPr/>
        </p:nvSpPr>
        <p:spPr>
          <a:xfrm>
            <a:off x="10016512" y="100327"/>
            <a:ext cx="1417660" cy="26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rPr>
              <a:t>Sanzionamento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035D3A-F5BA-4F7A-87B6-6880FF7B73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841" y="779239"/>
            <a:ext cx="2780900" cy="22090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9DCE44-7DEE-41B7-98A1-F909A85344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7847" y="778326"/>
            <a:ext cx="1598154" cy="220905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8D8C1D9-C4D3-45A7-8A7B-836367ED864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837" t="12431"/>
          <a:stretch/>
        </p:blipFill>
        <p:spPr>
          <a:xfrm>
            <a:off x="4885631" y="759699"/>
            <a:ext cx="6992528" cy="6005489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537D807C-3BD3-4E5E-B5F7-58B899278915}"/>
              </a:ext>
            </a:extLst>
          </p:cNvPr>
          <p:cNvSpPr txBox="1">
            <a:spLocks/>
          </p:cNvSpPr>
          <p:nvPr/>
        </p:nvSpPr>
        <p:spPr>
          <a:xfrm>
            <a:off x="212720" y="375275"/>
            <a:ext cx="11252200" cy="334102"/>
          </a:xfr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INNOVAZIONI DI SERVIZIO: SERVIZI A CHIAMATA TPL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FA557A4-C7B2-4F74-AD86-D1B83284645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2758" r="7705" b="9004"/>
          <a:stretch/>
        </p:blipFill>
        <p:spPr>
          <a:xfrm>
            <a:off x="313841" y="3021286"/>
            <a:ext cx="4477833" cy="213517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23FE92F-069D-4D62-9FCA-BD33FC2055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3841" y="5187022"/>
            <a:ext cx="4477833" cy="15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asellaDiTesto 10"/>
          <p:cNvSpPr/>
          <p:nvPr/>
        </p:nvSpPr>
        <p:spPr>
          <a:xfrm>
            <a:off x="2812134" y="3880308"/>
            <a:ext cx="543270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ctr">
              <a:defRPr sz="48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defTabSz="457177" hangingPunct="0"/>
            <a:r>
              <a:rPr lang="it-IT" sz="2400" kern="0" dirty="0"/>
              <a:t>GRAZIE PER L’ATTENZIONE</a:t>
            </a:r>
            <a:endParaRPr sz="2400" kern="0" dirty="0"/>
          </a:p>
        </p:txBody>
      </p:sp>
      <p:pic>
        <p:nvPicPr>
          <p:cNvPr id="152" name="Linee_Bianche-02-02.png" descr="Linee_Bianche-0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3900"/>
            <a:ext cx="6572251" cy="33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F901DADE-C452-CB23-8F74-955AE59B3D2A}"/>
              </a:ext>
            </a:extLst>
          </p:cNvPr>
          <p:cNvSpPr txBox="1">
            <a:spLocks/>
          </p:cNvSpPr>
          <p:nvPr/>
        </p:nvSpPr>
        <p:spPr>
          <a:xfrm>
            <a:off x="469900" y="315500"/>
            <a:ext cx="11252200" cy="334102"/>
          </a:xfr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 Nuova Centrale della Mobilità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3453A1-0626-AB5C-F67D-EC369079F09D}"/>
              </a:ext>
            </a:extLst>
          </p:cNvPr>
          <p:cNvSpPr/>
          <p:nvPr/>
        </p:nvSpPr>
        <p:spPr bwMode="gray">
          <a:xfrm>
            <a:off x="11424926" y="134134"/>
            <a:ext cx="592334" cy="55399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82092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88900" tIns="576000" rIns="88900" bIns="88900" rtlCol="0" anchor="t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82092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F42B28-96A5-6D13-B69B-67F2478588AA}"/>
              </a:ext>
            </a:extLst>
          </p:cNvPr>
          <p:cNvSpPr/>
          <p:nvPr/>
        </p:nvSpPr>
        <p:spPr>
          <a:xfrm>
            <a:off x="11504914" y="199327"/>
            <a:ext cx="413657" cy="413657"/>
          </a:xfrm>
          <a:prstGeom prst="ellipse">
            <a:avLst/>
          </a:prstGeom>
          <a:solidFill>
            <a:srgbClr val="82092A"/>
          </a:solidFill>
          <a:ln>
            <a:solidFill>
              <a:srgbClr val="820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FBE19A0B-3037-4BF3-9E97-97FA2B091C3A}"/>
              </a:ext>
            </a:extLst>
          </p:cNvPr>
          <p:cNvSpPr txBox="1"/>
          <p:nvPr/>
        </p:nvSpPr>
        <p:spPr>
          <a:xfrm>
            <a:off x="10016512" y="100327"/>
            <a:ext cx="1417660" cy="45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rPr>
              <a:t>La Nuova Centrale della Mobilità </a:t>
            </a:r>
          </a:p>
        </p:txBody>
      </p:sp>
      <p:pic>
        <p:nvPicPr>
          <p:cNvPr id="49" name="Graphic 4" descr="Playbook with solid fill">
            <a:extLst>
              <a:ext uri="{FF2B5EF4-FFF2-40B4-BE49-F238E27FC236}">
                <a16:creationId xmlns:a16="http://schemas.microsoft.com/office/drawing/2014/main" id="{3BB393EC-0C22-4889-AFD4-BC71CF4A06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41093" y="227441"/>
            <a:ext cx="360000" cy="360000"/>
          </a:xfrm>
          <a:prstGeom prst="rect">
            <a:avLst/>
          </a:prstGeom>
        </p:spPr>
      </p:pic>
      <p:cxnSp>
        <p:nvCxnSpPr>
          <p:cNvPr id="51" name="Straight Connector 141">
            <a:extLst>
              <a:ext uri="{FF2B5EF4-FFF2-40B4-BE49-F238E27FC236}">
                <a16:creationId xmlns:a16="http://schemas.microsoft.com/office/drawing/2014/main" id="{7B5DAC8D-2514-4ACB-92B0-6E1994C9A8FA}"/>
              </a:ext>
            </a:extLst>
          </p:cNvPr>
          <p:cNvCxnSpPr>
            <a:cxnSpLocks/>
            <a:stCxn id="53" idx="4"/>
          </p:cNvCxnSpPr>
          <p:nvPr/>
        </p:nvCxnSpPr>
        <p:spPr>
          <a:xfrm flipH="1">
            <a:off x="751884" y="1995701"/>
            <a:ext cx="591" cy="4155777"/>
          </a:xfrm>
          <a:prstGeom prst="line">
            <a:avLst/>
          </a:prstGeom>
          <a:ln>
            <a:solidFill>
              <a:srgbClr val="C07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9">
            <a:extLst>
              <a:ext uri="{FF2B5EF4-FFF2-40B4-BE49-F238E27FC236}">
                <a16:creationId xmlns:a16="http://schemas.microsoft.com/office/drawing/2014/main" id="{B353C235-CD33-488A-A442-ABAA3DCBD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9" y="284192"/>
            <a:ext cx="11058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800000"/>
                </a:solidFill>
                <a:latin typeface="+mn-lt"/>
              </a:rPr>
              <a:t>|Centrale della mobilità</a:t>
            </a:r>
          </a:p>
        </p:txBody>
      </p:sp>
      <p:sp>
        <p:nvSpPr>
          <p:cNvPr id="53" name="Oval 136">
            <a:extLst>
              <a:ext uri="{FF2B5EF4-FFF2-40B4-BE49-F238E27FC236}">
                <a16:creationId xmlns:a16="http://schemas.microsoft.com/office/drawing/2014/main" id="{47297BCB-B477-4EFE-9CE2-9EAF120A4883}"/>
              </a:ext>
            </a:extLst>
          </p:cNvPr>
          <p:cNvSpPr/>
          <p:nvPr/>
        </p:nvSpPr>
        <p:spPr bwMode="gray">
          <a:xfrm>
            <a:off x="211139" y="868967"/>
            <a:ext cx="1082671" cy="1126734"/>
          </a:xfrm>
          <a:prstGeom prst="ellipse">
            <a:avLst/>
          </a:prstGeom>
          <a:solidFill>
            <a:srgbClr val="C0798C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4" name="Oval 137">
            <a:extLst>
              <a:ext uri="{FF2B5EF4-FFF2-40B4-BE49-F238E27FC236}">
                <a16:creationId xmlns:a16="http://schemas.microsoft.com/office/drawing/2014/main" id="{4DDF9DB5-32A7-4384-85B1-8C15B5E4D6D1}"/>
              </a:ext>
            </a:extLst>
          </p:cNvPr>
          <p:cNvSpPr/>
          <p:nvPr/>
        </p:nvSpPr>
        <p:spPr bwMode="gray">
          <a:xfrm>
            <a:off x="342649" y="1000503"/>
            <a:ext cx="818471" cy="851781"/>
          </a:xfrm>
          <a:prstGeom prst="ellipse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5" name="Oval 142">
            <a:extLst>
              <a:ext uri="{FF2B5EF4-FFF2-40B4-BE49-F238E27FC236}">
                <a16:creationId xmlns:a16="http://schemas.microsoft.com/office/drawing/2014/main" id="{35621339-EF06-409B-BDA8-3C5A203ECADC}"/>
              </a:ext>
            </a:extLst>
          </p:cNvPr>
          <p:cNvSpPr/>
          <p:nvPr/>
        </p:nvSpPr>
        <p:spPr bwMode="gray">
          <a:xfrm>
            <a:off x="469399" y="2174312"/>
            <a:ext cx="564969" cy="58796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C0798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6" name="Oval 143">
            <a:extLst>
              <a:ext uri="{FF2B5EF4-FFF2-40B4-BE49-F238E27FC236}">
                <a16:creationId xmlns:a16="http://schemas.microsoft.com/office/drawing/2014/main" id="{DA55AEDC-5FDD-4023-A825-75CDF5113DFC}"/>
              </a:ext>
            </a:extLst>
          </p:cNvPr>
          <p:cNvSpPr/>
          <p:nvPr/>
        </p:nvSpPr>
        <p:spPr bwMode="gray">
          <a:xfrm>
            <a:off x="469399" y="3304047"/>
            <a:ext cx="564969" cy="58796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C0798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7" name="Oval 145">
            <a:extLst>
              <a:ext uri="{FF2B5EF4-FFF2-40B4-BE49-F238E27FC236}">
                <a16:creationId xmlns:a16="http://schemas.microsoft.com/office/drawing/2014/main" id="{2F4DB4CC-CEDD-4F5D-9203-AABB36967E92}"/>
              </a:ext>
            </a:extLst>
          </p:cNvPr>
          <p:cNvSpPr/>
          <p:nvPr/>
        </p:nvSpPr>
        <p:spPr bwMode="gray">
          <a:xfrm>
            <a:off x="469399" y="4433782"/>
            <a:ext cx="564969" cy="58796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C0798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58" name="Group 160">
            <a:extLst>
              <a:ext uri="{FF2B5EF4-FFF2-40B4-BE49-F238E27FC236}">
                <a16:creationId xmlns:a16="http://schemas.microsoft.com/office/drawing/2014/main" id="{BB048A23-8B3C-4258-A700-D8F0208DB450}"/>
              </a:ext>
            </a:extLst>
          </p:cNvPr>
          <p:cNvGrpSpPr/>
          <p:nvPr/>
        </p:nvGrpSpPr>
        <p:grpSpPr>
          <a:xfrm>
            <a:off x="469399" y="5563516"/>
            <a:ext cx="564969" cy="587962"/>
            <a:chOff x="759567" y="5398021"/>
            <a:chExt cx="564969" cy="587962"/>
          </a:xfrm>
        </p:grpSpPr>
        <p:sp>
          <p:nvSpPr>
            <p:cNvPr id="59" name="Oval 146">
              <a:extLst>
                <a:ext uri="{FF2B5EF4-FFF2-40B4-BE49-F238E27FC236}">
                  <a16:creationId xmlns:a16="http://schemas.microsoft.com/office/drawing/2014/main" id="{729A0AB9-28DC-4CE0-A92C-D06BDD011ACF}"/>
                </a:ext>
              </a:extLst>
            </p:cNvPr>
            <p:cNvSpPr/>
            <p:nvPr/>
          </p:nvSpPr>
          <p:spPr bwMode="gray">
            <a:xfrm>
              <a:off x="759567" y="5398021"/>
              <a:ext cx="564969" cy="58796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C0798C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it-IT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0" name="Group 834">
              <a:extLst>
                <a:ext uri="{FF2B5EF4-FFF2-40B4-BE49-F238E27FC236}">
                  <a16:creationId xmlns:a16="http://schemas.microsoft.com/office/drawing/2014/main" id="{2CC5CE5D-1997-4C9C-AD8B-F0559098D8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9845" y="5490529"/>
              <a:ext cx="402946" cy="402946"/>
              <a:chOff x="6041" y="3388"/>
              <a:chExt cx="212" cy="212"/>
            </a:xfrm>
            <a:solidFill>
              <a:schemeClr val="tx1"/>
            </a:solidFill>
          </p:grpSpPr>
          <p:sp>
            <p:nvSpPr>
              <p:cNvPr id="61" name="Freeform 835">
                <a:extLst>
                  <a:ext uri="{FF2B5EF4-FFF2-40B4-BE49-F238E27FC236}">
                    <a16:creationId xmlns:a16="http://schemas.microsoft.com/office/drawing/2014/main" id="{C6F7F9C2-3B1A-4235-8769-797B4F5B1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1" y="3388"/>
                <a:ext cx="212" cy="212"/>
              </a:xfrm>
              <a:custGeom>
                <a:avLst/>
                <a:gdLst>
                  <a:gd name="T0" fmla="*/ 320 w 320"/>
                  <a:gd name="T1" fmla="*/ 160 h 320"/>
                  <a:gd name="T2" fmla="*/ 277 w 320"/>
                  <a:gd name="T3" fmla="*/ 149 h 320"/>
                  <a:gd name="T4" fmla="*/ 309 w 320"/>
                  <a:gd name="T5" fmla="*/ 128 h 320"/>
                  <a:gd name="T6" fmla="*/ 309 w 320"/>
                  <a:gd name="T7" fmla="*/ 106 h 320"/>
                  <a:gd name="T8" fmla="*/ 277 w 320"/>
                  <a:gd name="T9" fmla="*/ 53 h 320"/>
                  <a:gd name="T10" fmla="*/ 213 w 320"/>
                  <a:gd name="T11" fmla="*/ 42 h 320"/>
                  <a:gd name="T12" fmla="*/ 202 w 320"/>
                  <a:gd name="T13" fmla="*/ 0 h 320"/>
                  <a:gd name="T14" fmla="*/ 192 w 320"/>
                  <a:gd name="T15" fmla="*/ 42 h 320"/>
                  <a:gd name="T16" fmla="*/ 170 w 320"/>
                  <a:gd name="T17" fmla="*/ 10 h 320"/>
                  <a:gd name="T18" fmla="*/ 149 w 320"/>
                  <a:gd name="T19" fmla="*/ 10 h 320"/>
                  <a:gd name="T20" fmla="*/ 128 w 320"/>
                  <a:gd name="T21" fmla="*/ 42 h 320"/>
                  <a:gd name="T22" fmla="*/ 117 w 320"/>
                  <a:gd name="T23" fmla="*/ 0 h 320"/>
                  <a:gd name="T24" fmla="*/ 106 w 320"/>
                  <a:gd name="T25" fmla="*/ 42 h 320"/>
                  <a:gd name="T26" fmla="*/ 42 w 320"/>
                  <a:gd name="T27" fmla="*/ 53 h 320"/>
                  <a:gd name="T28" fmla="*/ 10 w 320"/>
                  <a:gd name="T29" fmla="*/ 106 h 320"/>
                  <a:gd name="T30" fmla="*/ 10 w 320"/>
                  <a:gd name="T31" fmla="*/ 128 h 320"/>
                  <a:gd name="T32" fmla="*/ 42 w 320"/>
                  <a:gd name="T33" fmla="*/ 149 h 320"/>
                  <a:gd name="T34" fmla="*/ 0 w 320"/>
                  <a:gd name="T35" fmla="*/ 160 h 320"/>
                  <a:gd name="T36" fmla="*/ 42 w 320"/>
                  <a:gd name="T37" fmla="*/ 170 h 320"/>
                  <a:gd name="T38" fmla="*/ 10 w 320"/>
                  <a:gd name="T39" fmla="*/ 192 h 320"/>
                  <a:gd name="T40" fmla="*/ 10 w 320"/>
                  <a:gd name="T41" fmla="*/ 213 h 320"/>
                  <a:gd name="T42" fmla="*/ 42 w 320"/>
                  <a:gd name="T43" fmla="*/ 266 h 320"/>
                  <a:gd name="T44" fmla="*/ 106 w 320"/>
                  <a:gd name="T45" fmla="*/ 277 h 320"/>
                  <a:gd name="T46" fmla="*/ 117 w 320"/>
                  <a:gd name="T47" fmla="*/ 320 h 320"/>
                  <a:gd name="T48" fmla="*/ 128 w 320"/>
                  <a:gd name="T49" fmla="*/ 277 h 320"/>
                  <a:gd name="T50" fmla="*/ 149 w 320"/>
                  <a:gd name="T51" fmla="*/ 309 h 320"/>
                  <a:gd name="T52" fmla="*/ 170 w 320"/>
                  <a:gd name="T53" fmla="*/ 309 h 320"/>
                  <a:gd name="T54" fmla="*/ 192 w 320"/>
                  <a:gd name="T55" fmla="*/ 277 h 320"/>
                  <a:gd name="T56" fmla="*/ 202 w 320"/>
                  <a:gd name="T57" fmla="*/ 320 h 320"/>
                  <a:gd name="T58" fmla="*/ 213 w 320"/>
                  <a:gd name="T59" fmla="*/ 277 h 320"/>
                  <a:gd name="T60" fmla="*/ 277 w 320"/>
                  <a:gd name="T61" fmla="*/ 266 h 320"/>
                  <a:gd name="T62" fmla="*/ 309 w 320"/>
                  <a:gd name="T63" fmla="*/ 213 h 320"/>
                  <a:gd name="T64" fmla="*/ 309 w 320"/>
                  <a:gd name="T65" fmla="*/ 192 h 320"/>
                  <a:gd name="T66" fmla="*/ 277 w 320"/>
                  <a:gd name="T67" fmla="*/ 170 h 320"/>
                  <a:gd name="T68" fmla="*/ 256 w 320"/>
                  <a:gd name="T69" fmla="*/ 256 h 320"/>
                  <a:gd name="T70" fmla="*/ 64 w 320"/>
                  <a:gd name="T71" fmla="*/ 64 h 320"/>
                  <a:gd name="T72" fmla="*/ 256 w 320"/>
                  <a:gd name="T73" fmla="*/ 25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0" h="320">
                    <a:moveTo>
                      <a:pt x="309" y="170"/>
                    </a:moveTo>
                    <a:cubicBezTo>
                      <a:pt x="315" y="170"/>
                      <a:pt x="320" y="166"/>
                      <a:pt x="320" y="160"/>
                    </a:cubicBezTo>
                    <a:cubicBezTo>
                      <a:pt x="320" y="154"/>
                      <a:pt x="315" y="149"/>
                      <a:pt x="309" y="149"/>
                    </a:cubicBezTo>
                    <a:cubicBezTo>
                      <a:pt x="277" y="149"/>
                      <a:pt x="277" y="149"/>
                      <a:pt x="277" y="149"/>
                    </a:cubicBezTo>
                    <a:cubicBezTo>
                      <a:pt x="277" y="128"/>
                      <a:pt x="277" y="128"/>
                      <a:pt x="277" y="128"/>
                    </a:cubicBezTo>
                    <a:cubicBezTo>
                      <a:pt x="309" y="128"/>
                      <a:pt x="309" y="128"/>
                      <a:pt x="309" y="128"/>
                    </a:cubicBezTo>
                    <a:cubicBezTo>
                      <a:pt x="315" y="128"/>
                      <a:pt x="320" y="123"/>
                      <a:pt x="320" y="117"/>
                    </a:cubicBezTo>
                    <a:cubicBezTo>
                      <a:pt x="320" y="111"/>
                      <a:pt x="315" y="106"/>
                      <a:pt x="309" y="106"/>
                    </a:cubicBezTo>
                    <a:cubicBezTo>
                      <a:pt x="277" y="106"/>
                      <a:pt x="277" y="106"/>
                      <a:pt x="277" y="106"/>
                    </a:cubicBezTo>
                    <a:cubicBezTo>
                      <a:pt x="277" y="53"/>
                      <a:pt x="277" y="53"/>
                      <a:pt x="277" y="53"/>
                    </a:cubicBezTo>
                    <a:cubicBezTo>
                      <a:pt x="277" y="47"/>
                      <a:pt x="272" y="42"/>
                      <a:pt x="266" y="42"/>
                    </a:cubicBezTo>
                    <a:cubicBezTo>
                      <a:pt x="213" y="42"/>
                      <a:pt x="213" y="42"/>
                      <a:pt x="213" y="42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4"/>
                      <a:pt x="208" y="0"/>
                      <a:pt x="202" y="0"/>
                    </a:cubicBezTo>
                    <a:cubicBezTo>
                      <a:pt x="196" y="0"/>
                      <a:pt x="192" y="4"/>
                      <a:pt x="192" y="10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4"/>
                      <a:pt x="166" y="0"/>
                      <a:pt x="160" y="0"/>
                    </a:cubicBezTo>
                    <a:cubicBezTo>
                      <a:pt x="154" y="0"/>
                      <a:pt x="149" y="4"/>
                      <a:pt x="149" y="10"/>
                    </a:cubicBezTo>
                    <a:cubicBezTo>
                      <a:pt x="149" y="42"/>
                      <a:pt x="149" y="42"/>
                      <a:pt x="149" y="42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4"/>
                      <a:pt x="123" y="0"/>
                      <a:pt x="117" y="0"/>
                    </a:cubicBezTo>
                    <a:cubicBezTo>
                      <a:pt x="111" y="0"/>
                      <a:pt x="106" y="4"/>
                      <a:pt x="106" y="10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47" y="42"/>
                      <a:pt x="42" y="47"/>
                      <a:pt x="42" y="53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4" y="106"/>
                      <a:pt x="0" y="111"/>
                      <a:pt x="0" y="117"/>
                    </a:cubicBezTo>
                    <a:cubicBezTo>
                      <a:pt x="0" y="123"/>
                      <a:pt x="4" y="128"/>
                      <a:pt x="10" y="128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4" y="149"/>
                      <a:pt x="0" y="154"/>
                      <a:pt x="0" y="160"/>
                    </a:cubicBezTo>
                    <a:cubicBezTo>
                      <a:pt x="0" y="166"/>
                      <a:pt x="4" y="170"/>
                      <a:pt x="10" y="170"/>
                    </a:cubicBezTo>
                    <a:cubicBezTo>
                      <a:pt x="42" y="170"/>
                      <a:pt x="42" y="170"/>
                      <a:pt x="42" y="170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10" y="192"/>
                      <a:pt x="10" y="192"/>
                      <a:pt x="10" y="192"/>
                    </a:cubicBezTo>
                    <a:cubicBezTo>
                      <a:pt x="4" y="192"/>
                      <a:pt x="0" y="196"/>
                      <a:pt x="0" y="202"/>
                    </a:cubicBezTo>
                    <a:cubicBezTo>
                      <a:pt x="0" y="208"/>
                      <a:pt x="4" y="213"/>
                      <a:pt x="10" y="213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66"/>
                      <a:pt x="42" y="266"/>
                      <a:pt x="42" y="266"/>
                    </a:cubicBezTo>
                    <a:cubicBezTo>
                      <a:pt x="42" y="272"/>
                      <a:pt x="47" y="277"/>
                      <a:pt x="53" y="277"/>
                    </a:cubicBezTo>
                    <a:cubicBezTo>
                      <a:pt x="106" y="277"/>
                      <a:pt x="106" y="277"/>
                      <a:pt x="106" y="277"/>
                    </a:cubicBezTo>
                    <a:cubicBezTo>
                      <a:pt x="106" y="309"/>
                      <a:pt x="106" y="309"/>
                      <a:pt x="106" y="309"/>
                    </a:cubicBezTo>
                    <a:cubicBezTo>
                      <a:pt x="106" y="315"/>
                      <a:pt x="111" y="320"/>
                      <a:pt x="117" y="320"/>
                    </a:cubicBezTo>
                    <a:cubicBezTo>
                      <a:pt x="123" y="320"/>
                      <a:pt x="128" y="315"/>
                      <a:pt x="128" y="309"/>
                    </a:cubicBezTo>
                    <a:cubicBezTo>
                      <a:pt x="128" y="277"/>
                      <a:pt x="128" y="277"/>
                      <a:pt x="128" y="277"/>
                    </a:cubicBezTo>
                    <a:cubicBezTo>
                      <a:pt x="149" y="277"/>
                      <a:pt x="149" y="277"/>
                      <a:pt x="149" y="277"/>
                    </a:cubicBezTo>
                    <a:cubicBezTo>
                      <a:pt x="149" y="309"/>
                      <a:pt x="149" y="309"/>
                      <a:pt x="149" y="309"/>
                    </a:cubicBezTo>
                    <a:cubicBezTo>
                      <a:pt x="149" y="315"/>
                      <a:pt x="154" y="320"/>
                      <a:pt x="160" y="320"/>
                    </a:cubicBezTo>
                    <a:cubicBezTo>
                      <a:pt x="166" y="320"/>
                      <a:pt x="170" y="315"/>
                      <a:pt x="170" y="309"/>
                    </a:cubicBezTo>
                    <a:cubicBezTo>
                      <a:pt x="170" y="277"/>
                      <a:pt x="170" y="277"/>
                      <a:pt x="170" y="277"/>
                    </a:cubicBezTo>
                    <a:cubicBezTo>
                      <a:pt x="192" y="277"/>
                      <a:pt x="192" y="277"/>
                      <a:pt x="192" y="277"/>
                    </a:cubicBezTo>
                    <a:cubicBezTo>
                      <a:pt x="192" y="309"/>
                      <a:pt x="192" y="309"/>
                      <a:pt x="192" y="309"/>
                    </a:cubicBezTo>
                    <a:cubicBezTo>
                      <a:pt x="192" y="315"/>
                      <a:pt x="196" y="320"/>
                      <a:pt x="202" y="320"/>
                    </a:cubicBezTo>
                    <a:cubicBezTo>
                      <a:pt x="208" y="320"/>
                      <a:pt x="213" y="315"/>
                      <a:pt x="213" y="309"/>
                    </a:cubicBezTo>
                    <a:cubicBezTo>
                      <a:pt x="213" y="277"/>
                      <a:pt x="213" y="277"/>
                      <a:pt x="213" y="277"/>
                    </a:cubicBezTo>
                    <a:cubicBezTo>
                      <a:pt x="266" y="277"/>
                      <a:pt x="266" y="277"/>
                      <a:pt x="266" y="277"/>
                    </a:cubicBezTo>
                    <a:cubicBezTo>
                      <a:pt x="272" y="277"/>
                      <a:pt x="277" y="272"/>
                      <a:pt x="277" y="266"/>
                    </a:cubicBezTo>
                    <a:cubicBezTo>
                      <a:pt x="277" y="213"/>
                      <a:pt x="277" y="213"/>
                      <a:pt x="277" y="213"/>
                    </a:cubicBezTo>
                    <a:cubicBezTo>
                      <a:pt x="309" y="213"/>
                      <a:pt x="309" y="213"/>
                      <a:pt x="309" y="213"/>
                    </a:cubicBezTo>
                    <a:cubicBezTo>
                      <a:pt x="315" y="213"/>
                      <a:pt x="320" y="208"/>
                      <a:pt x="320" y="202"/>
                    </a:cubicBezTo>
                    <a:cubicBezTo>
                      <a:pt x="320" y="196"/>
                      <a:pt x="315" y="192"/>
                      <a:pt x="309" y="192"/>
                    </a:cubicBezTo>
                    <a:cubicBezTo>
                      <a:pt x="277" y="192"/>
                      <a:pt x="277" y="192"/>
                      <a:pt x="277" y="192"/>
                    </a:cubicBezTo>
                    <a:cubicBezTo>
                      <a:pt x="277" y="170"/>
                      <a:pt x="277" y="170"/>
                      <a:pt x="277" y="170"/>
                    </a:cubicBezTo>
                    <a:lnTo>
                      <a:pt x="309" y="170"/>
                    </a:lnTo>
                    <a:close/>
                    <a:moveTo>
                      <a:pt x="256" y="256"/>
                    </a:moveTo>
                    <a:cubicBezTo>
                      <a:pt x="64" y="256"/>
                      <a:pt x="64" y="256"/>
                      <a:pt x="64" y="256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56" y="64"/>
                      <a:pt x="256" y="64"/>
                      <a:pt x="256" y="64"/>
                    </a:cubicBezTo>
                    <a:lnTo>
                      <a:pt x="256" y="2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" name="Freeform 836">
                <a:extLst>
                  <a:ext uri="{FF2B5EF4-FFF2-40B4-BE49-F238E27FC236}">
                    <a16:creationId xmlns:a16="http://schemas.microsoft.com/office/drawing/2014/main" id="{023F5DDB-8D2D-4747-B893-7F15DCF2DA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4" y="3451"/>
                <a:ext cx="85" cy="85"/>
              </a:xfrm>
              <a:custGeom>
                <a:avLst/>
                <a:gdLst>
                  <a:gd name="T0" fmla="*/ 117 w 128"/>
                  <a:gd name="T1" fmla="*/ 0 h 128"/>
                  <a:gd name="T2" fmla="*/ 10 w 128"/>
                  <a:gd name="T3" fmla="*/ 0 h 128"/>
                  <a:gd name="T4" fmla="*/ 0 w 128"/>
                  <a:gd name="T5" fmla="*/ 10 h 128"/>
                  <a:gd name="T6" fmla="*/ 0 w 128"/>
                  <a:gd name="T7" fmla="*/ 117 h 128"/>
                  <a:gd name="T8" fmla="*/ 10 w 128"/>
                  <a:gd name="T9" fmla="*/ 128 h 128"/>
                  <a:gd name="T10" fmla="*/ 117 w 128"/>
                  <a:gd name="T11" fmla="*/ 128 h 128"/>
                  <a:gd name="T12" fmla="*/ 128 w 128"/>
                  <a:gd name="T13" fmla="*/ 117 h 128"/>
                  <a:gd name="T14" fmla="*/ 128 w 128"/>
                  <a:gd name="T15" fmla="*/ 10 h 128"/>
                  <a:gd name="T16" fmla="*/ 117 w 128"/>
                  <a:gd name="T17" fmla="*/ 0 h 128"/>
                  <a:gd name="T18" fmla="*/ 106 w 128"/>
                  <a:gd name="T19" fmla="*/ 106 h 128"/>
                  <a:gd name="T20" fmla="*/ 21 w 128"/>
                  <a:gd name="T21" fmla="*/ 106 h 128"/>
                  <a:gd name="T22" fmla="*/ 21 w 128"/>
                  <a:gd name="T23" fmla="*/ 21 h 128"/>
                  <a:gd name="T24" fmla="*/ 106 w 128"/>
                  <a:gd name="T25" fmla="*/ 21 h 128"/>
                  <a:gd name="T26" fmla="*/ 106 w 128"/>
                  <a:gd name="T27" fmla="*/ 10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28">
                    <a:moveTo>
                      <a:pt x="11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3"/>
                      <a:pt x="4" y="128"/>
                      <a:pt x="10" y="128"/>
                    </a:cubicBezTo>
                    <a:cubicBezTo>
                      <a:pt x="117" y="128"/>
                      <a:pt x="117" y="128"/>
                      <a:pt x="117" y="128"/>
                    </a:cubicBezTo>
                    <a:cubicBezTo>
                      <a:pt x="123" y="128"/>
                      <a:pt x="128" y="123"/>
                      <a:pt x="128" y="117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4"/>
                      <a:pt x="123" y="0"/>
                      <a:pt x="117" y="0"/>
                    </a:cubicBezTo>
                    <a:close/>
                    <a:moveTo>
                      <a:pt x="106" y="106"/>
                    </a:move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106" y="21"/>
                      <a:pt x="106" y="21"/>
                      <a:pt x="106" y="21"/>
                    </a:cubicBezTo>
                    <a:lnTo>
                      <a:pt x="10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63" name="Rectangle: Rounded Corners 157">
            <a:extLst>
              <a:ext uri="{FF2B5EF4-FFF2-40B4-BE49-F238E27FC236}">
                <a16:creationId xmlns:a16="http://schemas.microsoft.com/office/drawing/2014/main" id="{7DADFB3C-E57B-4DD5-8DE3-A823284D4B67}"/>
              </a:ext>
            </a:extLst>
          </p:cNvPr>
          <p:cNvSpPr/>
          <p:nvPr/>
        </p:nvSpPr>
        <p:spPr bwMode="gray">
          <a:xfrm>
            <a:off x="1392929" y="1624650"/>
            <a:ext cx="8247600" cy="235772"/>
          </a:xfrm>
          <a:prstGeom prst="roundRect">
            <a:avLst/>
          </a:prstGeom>
          <a:solidFill>
            <a:srgbClr val="C0798C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it-IT" altLang="it-IT" sz="1600" b="1" i="1" dirty="0">
                <a:solidFill>
                  <a:schemeClr val="bg1"/>
                </a:solidFill>
              </a:rPr>
              <a:t>I BENEFICI DELLA NUOVA CENTRALE DELLA MOBILITA’</a:t>
            </a:r>
          </a:p>
        </p:txBody>
      </p:sp>
      <p:sp>
        <p:nvSpPr>
          <p:cNvPr id="64" name="Rounded Rectangle 16">
            <a:extLst>
              <a:ext uri="{FF2B5EF4-FFF2-40B4-BE49-F238E27FC236}">
                <a16:creationId xmlns:a16="http://schemas.microsoft.com/office/drawing/2014/main" id="{173A432A-03AA-4392-9533-7C97F64E9DB0}"/>
              </a:ext>
            </a:extLst>
          </p:cNvPr>
          <p:cNvSpPr/>
          <p:nvPr/>
        </p:nvSpPr>
        <p:spPr bwMode="gray">
          <a:xfrm>
            <a:off x="1398425" y="2000599"/>
            <a:ext cx="8247600" cy="939600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764000" tIns="36000" rIns="36000" bIns="36000" rtlCol="0" anchor="ctr"/>
          <a:lstStyle/>
          <a:p>
            <a:pPr algn="just">
              <a:spcBef>
                <a:spcPts val="1200"/>
              </a:spcBef>
            </a:pPr>
            <a:r>
              <a:rPr lang="it-IT" sz="1600" dirty="0"/>
              <a:t>Ricostruendo in </a:t>
            </a:r>
            <a:r>
              <a:rPr lang="it-IT" sz="1600" b="1" dirty="0"/>
              <a:t>tempo reale </a:t>
            </a:r>
            <a:r>
              <a:rPr lang="it-IT" sz="1600" dirty="0"/>
              <a:t>della </a:t>
            </a:r>
            <a:r>
              <a:rPr lang="it-IT" sz="1600" b="1" dirty="0"/>
              <a:t>rete dei trasporti</a:t>
            </a:r>
            <a:r>
              <a:rPr lang="it-IT" sz="1600" dirty="0"/>
              <a:t>, al fine di rendere la città di Roma </a:t>
            </a:r>
            <a:r>
              <a:rPr lang="it-IT" sz="1600" b="1" dirty="0"/>
              <a:t>sicura</a:t>
            </a:r>
            <a:r>
              <a:rPr lang="it-IT" sz="1600" dirty="0"/>
              <a:t> e </a:t>
            </a:r>
            <a:r>
              <a:rPr lang="it-IT" sz="1600" b="1" dirty="0"/>
              <a:t>duratura</a:t>
            </a:r>
          </a:p>
        </p:txBody>
      </p:sp>
      <p:sp>
        <p:nvSpPr>
          <p:cNvPr id="65" name="Rounded Rectangle 16">
            <a:extLst>
              <a:ext uri="{FF2B5EF4-FFF2-40B4-BE49-F238E27FC236}">
                <a16:creationId xmlns:a16="http://schemas.microsoft.com/office/drawing/2014/main" id="{65CE4AC0-AFA7-4CEF-B8A8-84898E1E820A}"/>
              </a:ext>
            </a:extLst>
          </p:cNvPr>
          <p:cNvSpPr/>
          <p:nvPr/>
        </p:nvSpPr>
        <p:spPr bwMode="gray">
          <a:xfrm>
            <a:off x="1398425" y="3121107"/>
            <a:ext cx="8247600" cy="939600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764000" tIns="36000" rIns="36000" bIns="36000" rtlCol="0" anchor="ctr"/>
          <a:lstStyle/>
          <a:p>
            <a:pPr algn="just">
              <a:spcBef>
                <a:spcPts val="1200"/>
              </a:spcBef>
            </a:pPr>
            <a:r>
              <a:rPr lang="it-IT" sz="1600" dirty="0"/>
              <a:t>Influenzando in </a:t>
            </a:r>
            <a:r>
              <a:rPr lang="it-IT" sz="1600" b="1" dirty="0"/>
              <a:t>tempo reale </a:t>
            </a:r>
            <a:r>
              <a:rPr lang="it-IT" sz="1600" dirty="0"/>
              <a:t>il funzionamento del sistema e risolvendo gli eventuali </a:t>
            </a:r>
            <a:r>
              <a:rPr lang="it-IT" sz="1600" b="1" dirty="0"/>
              <a:t>eventi anomali</a:t>
            </a:r>
          </a:p>
        </p:txBody>
      </p:sp>
      <p:sp>
        <p:nvSpPr>
          <p:cNvPr id="66" name="Rounded Rectangle 16">
            <a:extLst>
              <a:ext uri="{FF2B5EF4-FFF2-40B4-BE49-F238E27FC236}">
                <a16:creationId xmlns:a16="http://schemas.microsoft.com/office/drawing/2014/main" id="{1ED55162-AE58-41F4-B214-47B64CC56015}"/>
              </a:ext>
            </a:extLst>
          </p:cNvPr>
          <p:cNvSpPr/>
          <p:nvPr/>
        </p:nvSpPr>
        <p:spPr bwMode="gray">
          <a:xfrm>
            <a:off x="1398425" y="4282570"/>
            <a:ext cx="8247600" cy="939600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764000" tIns="36000" rIns="36000" bIns="36000" rtlCol="0" anchor="ctr"/>
          <a:lstStyle/>
          <a:p>
            <a:pPr algn="just">
              <a:spcBef>
                <a:spcPts val="1200"/>
              </a:spcBef>
            </a:pPr>
            <a:r>
              <a:rPr lang="it-IT" sz="1600" dirty="0"/>
              <a:t>Effettuando </a:t>
            </a:r>
            <a:r>
              <a:rPr lang="it-IT" sz="1600" b="1" dirty="0"/>
              <a:t>previsioni puntuali </a:t>
            </a:r>
            <a:r>
              <a:rPr lang="it-IT" sz="1600" dirty="0"/>
              <a:t>del traffico veicolare, allo scopo agevolare una </a:t>
            </a:r>
            <a:r>
              <a:rPr lang="it-IT" sz="1600" b="1" dirty="0"/>
              <a:t>gestione intelligente del traffico</a:t>
            </a:r>
          </a:p>
        </p:txBody>
      </p:sp>
      <p:sp>
        <p:nvSpPr>
          <p:cNvPr id="67" name="Rounded Rectangle 16">
            <a:extLst>
              <a:ext uri="{FF2B5EF4-FFF2-40B4-BE49-F238E27FC236}">
                <a16:creationId xmlns:a16="http://schemas.microsoft.com/office/drawing/2014/main" id="{C3DFE0A0-E65C-4620-BC28-801030748282}"/>
              </a:ext>
            </a:extLst>
          </p:cNvPr>
          <p:cNvSpPr/>
          <p:nvPr/>
        </p:nvSpPr>
        <p:spPr bwMode="gray">
          <a:xfrm>
            <a:off x="1398425" y="5420481"/>
            <a:ext cx="8247600" cy="939600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764000" tIns="36000" rIns="36000" bIns="36000" rtlCol="0" anchor="ctr"/>
          <a:lstStyle/>
          <a:p>
            <a:pPr algn="just">
              <a:spcBef>
                <a:spcPts val="1200"/>
              </a:spcBef>
            </a:pPr>
            <a:r>
              <a:rPr lang="it-IT" sz="1600" dirty="0"/>
              <a:t>Informando sullo stato attuale e previsto della mobilità, per effettuare </a:t>
            </a:r>
            <a:r>
              <a:rPr lang="it-IT" sz="1600" b="1" dirty="0"/>
              <a:t>scelte consapevoli di viaggio</a:t>
            </a:r>
          </a:p>
        </p:txBody>
      </p:sp>
      <p:sp>
        <p:nvSpPr>
          <p:cNvPr id="68" name="CasellaDiTesto 9">
            <a:extLst>
              <a:ext uri="{FF2B5EF4-FFF2-40B4-BE49-F238E27FC236}">
                <a16:creationId xmlns:a16="http://schemas.microsoft.com/office/drawing/2014/main" id="{0EE9336B-4309-492A-97DA-FA9E96A37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929" y="770993"/>
            <a:ext cx="90765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+mn-lt"/>
              </a:rPr>
              <a:t>La nuova </a:t>
            </a:r>
            <a:r>
              <a:rPr lang="it-IT" altLang="it-IT" sz="1400" b="1" dirty="0">
                <a:latin typeface="+mn-lt"/>
              </a:rPr>
              <a:t>Centrale della Mobilità </a:t>
            </a:r>
            <a:r>
              <a:rPr lang="it-IT" altLang="it-IT" sz="1400" dirty="0">
                <a:latin typeface="+mn-lt"/>
              </a:rPr>
              <a:t>si propone come </a:t>
            </a:r>
            <a:r>
              <a:rPr lang="it-IT" altLang="it-IT" sz="1400" b="1" dirty="0">
                <a:latin typeface="+mn-lt"/>
              </a:rPr>
              <a:t>strumento</a:t>
            </a:r>
            <a:r>
              <a:rPr lang="it-IT" altLang="it-IT" sz="1400" dirty="0">
                <a:latin typeface="+mn-lt"/>
              </a:rPr>
              <a:t> in grado di </a:t>
            </a:r>
            <a:r>
              <a:rPr lang="it-IT" altLang="it-IT" sz="1400" b="1" dirty="0">
                <a:latin typeface="+mn-lt"/>
              </a:rPr>
              <a:t>unificare, gestire e utilizzare</a:t>
            </a:r>
            <a:r>
              <a:rPr lang="it-IT" altLang="it-IT" sz="1400" dirty="0">
                <a:latin typeface="+mn-lt"/>
              </a:rPr>
              <a:t> le </a:t>
            </a:r>
            <a:r>
              <a:rPr lang="it-IT" altLang="it-IT" sz="1400" b="1" dirty="0">
                <a:latin typeface="+mn-lt"/>
              </a:rPr>
              <a:t>informazioni provenienti </a:t>
            </a:r>
            <a:r>
              <a:rPr lang="it-IT" altLang="it-IT" sz="1400" dirty="0">
                <a:latin typeface="+mn-lt"/>
              </a:rPr>
              <a:t>da tutti gli </a:t>
            </a:r>
            <a:r>
              <a:rPr lang="it-IT" altLang="it-IT" sz="1400" b="1" dirty="0">
                <a:latin typeface="+mn-lt"/>
              </a:rPr>
              <a:t>attori coinvolti </a:t>
            </a:r>
            <a:r>
              <a:rPr lang="it-IT" altLang="it-IT" sz="1400" dirty="0">
                <a:latin typeface="+mn-lt"/>
              </a:rPr>
              <a:t>nella mobilità e dai diversi </a:t>
            </a:r>
            <a:r>
              <a:rPr lang="it-IT" altLang="it-IT" sz="1400" b="1" dirty="0">
                <a:latin typeface="+mn-lt"/>
              </a:rPr>
              <a:t>sistemi ITS </a:t>
            </a:r>
            <a:r>
              <a:rPr lang="it-IT" altLang="it-IT" sz="1400" dirty="0">
                <a:latin typeface="+mn-lt"/>
              </a:rPr>
              <a:t>presenti nel territorio, contribuendo a rendere la rete di trasporti di Roma sicura, resiliente e sostenibile</a:t>
            </a:r>
          </a:p>
        </p:txBody>
      </p:sp>
      <p:pic>
        <p:nvPicPr>
          <p:cNvPr id="69" name="Picture 19" descr="monitoring Icon 2676857">
            <a:extLst>
              <a:ext uri="{FF2B5EF4-FFF2-40B4-BE49-F238E27FC236}">
                <a16:creationId xmlns:a16="http://schemas.microsoft.com/office/drawing/2014/main" id="{F649559B-BBBE-446D-8662-1DB423CD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7" y="2310560"/>
            <a:ext cx="377626" cy="37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1" descr="Traffic Light Icon 3087650">
            <a:extLst>
              <a:ext uri="{FF2B5EF4-FFF2-40B4-BE49-F238E27FC236}">
                <a16:creationId xmlns:a16="http://schemas.microsoft.com/office/drawing/2014/main" id="{9CB6BB40-6DE8-48E0-B2DC-77D79652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4" y="3381709"/>
            <a:ext cx="432638" cy="4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5" descr="smart-phone Icon 74599">
            <a:extLst>
              <a:ext uri="{FF2B5EF4-FFF2-40B4-BE49-F238E27FC236}">
                <a16:creationId xmlns:a16="http://schemas.microsoft.com/office/drawing/2014/main" id="{78237060-5280-4B5E-8067-93B24E11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7" y="4531764"/>
            <a:ext cx="391998" cy="3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3" descr="Icon&#10;&#10;Description automatically generated">
            <a:extLst>
              <a:ext uri="{FF2B5EF4-FFF2-40B4-BE49-F238E27FC236}">
                <a16:creationId xmlns:a16="http://schemas.microsoft.com/office/drawing/2014/main" id="{DD7DD40C-5881-4092-8465-FC84B58DF1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29" y="1118249"/>
            <a:ext cx="584979" cy="584979"/>
          </a:xfrm>
          <a:prstGeom prst="rect">
            <a:avLst/>
          </a:prstGeom>
        </p:spPr>
      </p:pic>
      <p:sp>
        <p:nvSpPr>
          <p:cNvPr id="101" name="Rectangle: Rounded Corners 93">
            <a:extLst>
              <a:ext uri="{FF2B5EF4-FFF2-40B4-BE49-F238E27FC236}">
                <a16:creationId xmlns:a16="http://schemas.microsoft.com/office/drawing/2014/main" id="{EF8C0FB7-F64B-43B4-86AF-0982733D430C}"/>
              </a:ext>
            </a:extLst>
          </p:cNvPr>
          <p:cNvSpPr/>
          <p:nvPr/>
        </p:nvSpPr>
        <p:spPr bwMode="gray">
          <a:xfrm>
            <a:off x="1398425" y="2000599"/>
            <a:ext cx="1734477" cy="940284"/>
          </a:xfrm>
          <a:prstGeom prst="roundRect">
            <a:avLst/>
          </a:prstGeom>
          <a:solidFill>
            <a:srgbClr val="C0798C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it-IT" sz="1200" b="1" i="1" dirty="0">
                <a:solidFill>
                  <a:schemeClr val="bg1"/>
                </a:solidFill>
              </a:rPr>
              <a:t>GESTIONE E MONITORAGGIO DELLA RETE DEI TRASPORTI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02" name="Rectangle: Rounded Corners 94">
            <a:extLst>
              <a:ext uri="{FF2B5EF4-FFF2-40B4-BE49-F238E27FC236}">
                <a16:creationId xmlns:a16="http://schemas.microsoft.com/office/drawing/2014/main" id="{FDFDD13B-58AE-4CAB-8C08-9C297EBF9431}"/>
              </a:ext>
            </a:extLst>
          </p:cNvPr>
          <p:cNvSpPr/>
          <p:nvPr/>
        </p:nvSpPr>
        <p:spPr bwMode="gray">
          <a:xfrm>
            <a:off x="1398425" y="3121107"/>
            <a:ext cx="1734477" cy="940284"/>
          </a:xfrm>
          <a:prstGeom prst="roundRect">
            <a:avLst/>
          </a:prstGeom>
          <a:solidFill>
            <a:srgbClr val="C0798C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88900" rIns="720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it-IT" sz="1200" b="1" i="1" dirty="0">
                <a:solidFill>
                  <a:schemeClr val="bg1"/>
                </a:solidFill>
              </a:rPr>
              <a:t>MIGLIORAMENTO DELLA REGOLAZIONE E IL CONTROLLO 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03" name="Rectangle: Rounded Corners 95">
            <a:extLst>
              <a:ext uri="{FF2B5EF4-FFF2-40B4-BE49-F238E27FC236}">
                <a16:creationId xmlns:a16="http://schemas.microsoft.com/office/drawing/2014/main" id="{F11B737A-8548-4CDE-831D-6355621482D3}"/>
              </a:ext>
            </a:extLst>
          </p:cNvPr>
          <p:cNvSpPr/>
          <p:nvPr/>
        </p:nvSpPr>
        <p:spPr bwMode="gray">
          <a:xfrm>
            <a:off x="1398425" y="4282570"/>
            <a:ext cx="1734477" cy="940284"/>
          </a:xfrm>
          <a:prstGeom prst="roundRect">
            <a:avLst/>
          </a:prstGeom>
          <a:solidFill>
            <a:srgbClr val="C0798C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it-IT" sz="1200" b="1" i="1" dirty="0">
                <a:solidFill>
                  <a:schemeClr val="bg1"/>
                </a:solidFill>
              </a:rPr>
              <a:t>INTELLIGENZA ARTIFICIALE (IA)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04" name="Rectangle: Rounded Corners 96">
            <a:extLst>
              <a:ext uri="{FF2B5EF4-FFF2-40B4-BE49-F238E27FC236}">
                <a16:creationId xmlns:a16="http://schemas.microsoft.com/office/drawing/2014/main" id="{67EAEA7A-1E97-4A81-B896-18FE3230D771}"/>
              </a:ext>
            </a:extLst>
          </p:cNvPr>
          <p:cNvSpPr/>
          <p:nvPr/>
        </p:nvSpPr>
        <p:spPr bwMode="gray">
          <a:xfrm>
            <a:off x="1398425" y="5420481"/>
            <a:ext cx="1734477" cy="940284"/>
          </a:xfrm>
          <a:prstGeom prst="roundRect">
            <a:avLst/>
          </a:prstGeom>
          <a:solidFill>
            <a:srgbClr val="C0798C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it-IT" sz="1200" b="1" i="1" dirty="0">
                <a:solidFill>
                  <a:schemeClr val="bg1"/>
                </a:solidFill>
              </a:rPr>
              <a:t>SERVIZIO DI INFOMOBILITÀ AGLI UTENTI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F901DADE-C452-CB23-8F74-955AE59B3D2A}"/>
              </a:ext>
            </a:extLst>
          </p:cNvPr>
          <p:cNvSpPr txBox="1">
            <a:spLocks/>
          </p:cNvSpPr>
          <p:nvPr/>
        </p:nvSpPr>
        <p:spPr>
          <a:xfrm>
            <a:off x="469900" y="315500"/>
            <a:ext cx="11252200" cy="334102"/>
          </a:xfr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 Nuova Centrale della Mobilità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3453A1-0626-AB5C-F67D-EC369079F09D}"/>
              </a:ext>
            </a:extLst>
          </p:cNvPr>
          <p:cNvSpPr/>
          <p:nvPr/>
        </p:nvSpPr>
        <p:spPr bwMode="gray">
          <a:xfrm>
            <a:off x="11424926" y="134134"/>
            <a:ext cx="592334" cy="55399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82092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88900" tIns="576000" rIns="88900" bIns="88900" rtlCol="0" anchor="t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82092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F42B28-96A5-6D13-B69B-67F2478588AA}"/>
              </a:ext>
            </a:extLst>
          </p:cNvPr>
          <p:cNvSpPr/>
          <p:nvPr/>
        </p:nvSpPr>
        <p:spPr>
          <a:xfrm>
            <a:off x="11504914" y="199327"/>
            <a:ext cx="413657" cy="413657"/>
          </a:xfrm>
          <a:prstGeom prst="ellipse">
            <a:avLst/>
          </a:prstGeom>
          <a:solidFill>
            <a:srgbClr val="82092A"/>
          </a:solidFill>
          <a:ln>
            <a:solidFill>
              <a:srgbClr val="820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FBE19A0B-3037-4BF3-9E97-97FA2B091C3A}"/>
              </a:ext>
            </a:extLst>
          </p:cNvPr>
          <p:cNvSpPr txBox="1"/>
          <p:nvPr/>
        </p:nvSpPr>
        <p:spPr>
          <a:xfrm>
            <a:off x="10016512" y="100327"/>
            <a:ext cx="1417660" cy="45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rPr>
              <a:t>La Nuova Centrale della Mobilità </a:t>
            </a:r>
          </a:p>
        </p:txBody>
      </p:sp>
      <p:pic>
        <p:nvPicPr>
          <p:cNvPr id="49" name="Graphic 4" descr="Playbook with solid fill">
            <a:extLst>
              <a:ext uri="{FF2B5EF4-FFF2-40B4-BE49-F238E27FC236}">
                <a16:creationId xmlns:a16="http://schemas.microsoft.com/office/drawing/2014/main" id="{3BB393EC-0C22-4889-AFD4-BC71CF4A06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41093" y="227441"/>
            <a:ext cx="360000" cy="360000"/>
          </a:xfrm>
          <a:prstGeom prst="rect">
            <a:avLst/>
          </a:prstGeom>
        </p:spPr>
      </p:pic>
      <p:cxnSp>
        <p:nvCxnSpPr>
          <p:cNvPr id="34" name="Straight Connector 141">
            <a:extLst>
              <a:ext uri="{FF2B5EF4-FFF2-40B4-BE49-F238E27FC236}">
                <a16:creationId xmlns:a16="http://schemas.microsoft.com/office/drawing/2014/main" id="{25CD4017-91AF-47B3-B267-E9D695669CDC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751884" y="1995701"/>
            <a:ext cx="591" cy="4155777"/>
          </a:xfrm>
          <a:prstGeom prst="line">
            <a:avLst/>
          </a:prstGeom>
          <a:ln>
            <a:solidFill>
              <a:srgbClr val="6F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9">
            <a:extLst>
              <a:ext uri="{FF2B5EF4-FFF2-40B4-BE49-F238E27FC236}">
                <a16:creationId xmlns:a16="http://schemas.microsoft.com/office/drawing/2014/main" id="{08568476-8B95-4DBA-91E7-1C0B146EE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9" y="284192"/>
            <a:ext cx="11058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800000"/>
                </a:solidFill>
                <a:latin typeface="+mn-lt"/>
              </a:rPr>
              <a:t>|Data Lake</a:t>
            </a:r>
          </a:p>
        </p:txBody>
      </p:sp>
      <p:sp>
        <p:nvSpPr>
          <p:cNvPr id="36" name="Oval 136">
            <a:extLst>
              <a:ext uri="{FF2B5EF4-FFF2-40B4-BE49-F238E27FC236}">
                <a16:creationId xmlns:a16="http://schemas.microsoft.com/office/drawing/2014/main" id="{A05096AC-315E-4B89-B5D4-253D152F2CC7}"/>
              </a:ext>
            </a:extLst>
          </p:cNvPr>
          <p:cNvSpPr/>
          <p:nvPr/>
        </p:nvSpPr>
        <p:spPr bwMode="gray">
          <a:xfrm>
            <a:off x="211139" y="868967"/>
            <a:ext cx="1082671" cy="1126734"/>
          </a:xfrm>
          <a:prstGeom prst="ellipse">
            <a:avLst/>
          </a:prstGeom>
          <a:solidFill>
            <a:srgbClr val="8000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7" name="Oval 137">
            <a:extLst>
              <a:ext uri="{FF2B5EF4-FFF2-40B4-BE49-F238E27FC236}">
                <a16:creationId xmlns:a16="http://schemas.microsoft.com/office/drawing/2014/main" id="{A8D106A8-C44F-4C5A-8F97-83767F924367}"/>
              </a:ext>
            </a:extLst>
          </p:cNvPr>
          <p:cNvSpPr/>
          <p:nvPr/>
        </p:nvSpPr>
        <p:spPr bwMode="gray">
          <a:xfrm>
            <a:off x="342649" y="1000503"/>
            <a:ext cx="818471" cy="851781"/>
          </a:xfrm>
          <a:prstGeom prst="ellipse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38" name="Picture 139" descr="Logo, icon&#10;&#10;Description automatically generated">
            <a:extLst>
              <a:ext uri="{FF2B5EF4-FFF2-40B4-BE49-F238E27FC236}">
                <a16:creationId xmlns:a16="http://schemas.microsoft.com/office/drawing/2014/main" id="{CFFFCD58-9B3F-46FD-9CF5-24418072F5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328" y="1165998"/>
            <a:ext cx="525383" cy="525383"/>
          </a:xfrm>
          <a:prstGeom prst="rect">
            <a:avLst/>
          </a:prstGeom>
        </p:spPr>
      </p:pic>
      <p:grpSp>
        <p:nvGrpSpPr>
          <p:cNvPr id="39" name="Group 163">
            <a:extLst>
              <a:ext uri="{FF2B5EF4-FFF2-40B4-BE49-F238E27FC236}">
                <a16:creationId xmlns:a16="http://schemas.microsoft.com/office/drawing/2014/main" id="{D4300DEA-4E45-4EAE-8DD2-5DFF834E0562}"/>
              </a:ext>
            </a:extLst>
          </p:cNvPr>
          <p:cNvGrpSpPr/>
          <p:nvPr/>
        </p:nvGrpSpPr>
        <p:grpSpPr>
          <a:xfrm>
            <a:off x="469399" y="2174312"/>
            <a:ext cx="564969" cy="587962"/>
            <a:chOff x="759567" y="2174312"/>
            <a:chExt cx="564969" cy="587962"/>
          </a:xfrm>
        </p:grpSpPr>
        <p:sp>
          <p:nvSpPr>
            <p:cNvPr id="40" name="Oval 142">
              <a:extLst>
                <a:ext uri="{FF2B5EF4-FFF2-40B4-BE49-F238E27FC236}">
                  <a16:creationId xmlns:a16="http://schemas.microsoft.com/office/drawing/2014/main" id="{987D13CC-FA6E-44AF-98AA-E80C8974BA15}"/>
                </a:ext>
              </a:extLst>
            </p:cNvPr>
            <p:cNvSpPr/>
            <p:nvPr/>
          </p:nvSpPr>
          <p:spPr bwMode="gray">
            <a:xfrm>
              <a:off x="759567" y="2174312"/>
              <a:ext cx="564969" cy="58796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Freeform 639">
              <a:extLst>
                <a:ext uri="{FF2B5EF4-FFF2-40B4-BE49-F238E27FC236}">
                  <a16:creationId xmlns:a16="http://schemas.microsoft.com/office/drawing/2014/main" id="{5012EC5E-15D2-4E83-8753-E9273EBCB2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3456" y="2268459"/>
              <a:ext cx="403245" cy="399667"/>
            </a:xfrm>
            <a:custGeom>
              <a:avLst/>
              <a:gdLst>
                <a:gd name="T0" fmla="*/ 234 w 320"/>
                <a:gd name="T1" fmla="*/ 303 h 322"/>
                <a:gd name="T2" fmla="*/ 213 w 320"/>
                <a:gd name="T3" fmla="*/ 322 h 322"/>
                <a:gd name="T4" fmla="*/ 199 w 320"/>
                <a:gd name="T5" fmla="*/ 317 h 322"/>
                <a:gd name="T6" fmla="*/ 160 w 320"/>
                <a:gd name="T7" fmla="*/ 322 h 322"/>
                <a:gd name="T8" fmla="*/ 0 w 320"/>
                <a:gd name="T9" fmla="*/ 162 h 322"/>
                <a:gd name="T10" fmla="*/ 11 w 320"/>
                <a:gd name="T11" fmla="*/ 102 h 322"/>
                <a:gd name="T12" fmla="*/ 34 w 320"/>
                <a:gd name="T13" fmla="*/ 63 h 322"/>
                <a:gd name="T14" fmla="*/ 49 w 320"/>
                <a:gd name="T15" fmla="*/ 61 h 322"/>
                <a:gd name="T16" fmla="*/ 51 w 320"/>
                <a:gd name="T17" fmla="*/ 76 h 322"/>
                <a:gd name="T18" fmla="*/ 31 w 320"/>
                <a:gd name="T19" fmla="*/ 110 h 322"/>
                <a:gd name="T20" fmla="*/ 21 w 320"/>
                <a:gd name="T21" fmla="*/ 162 h 322"/>
                <a:gd name="T22" fmla="*/ 160 w 320"/>
                <a:gd name="T23" fmla="*/ 300 h 322"/>
                <a:gd name="T24" fmla="*/ 192 w 320"/>
                <a:gd name="T25" fmla="*/ 296 h 322"/>
                <a:gd name="T26" fmla="*/ 213 w 320"/>
                <a:gd name="T27" fmla="*/ 279 h 322"/>
                <a:gd name="T28" fmla="*/ 226 w 320"/>
                <a:gd name="T29" fmla="*/ 283 h 322"/>
                <a:gd name="T30" fmla="*/ 298 w 320"/>
                <a:gd name="T31" fmla="*/ 162 h 322"/>
                <a:gd name="T32" fmla="*/ 249 w 320"/>
                <a:gd name="T33" fmla="*/ 56 h 322"/>
                <a:gd name="T34" fmla="*/ 230 w 320"/>
                <a:gd name="T35" fmla="*/ 82 h 322"/>
                <a:gd name="T36" fmla="*/ 266 w 320"/>
                <a:gd name="T37" fmla="*/ 162 h 322"/>
                <a:gd name="T38" fmla="*/ 160 w 320"/>
                <a:gd name="T39" fmla="*/ 268 h 322"/>
                <a:gd name="T40" fmla="*/ 55 w 320"/>
                <a:gd name="T41" fmla="*/ 181 h 322"/>
                <a:gd name="T42" fmla="*/ 42 w 320"/>
                <a:gd name="T43" fmla="*/ 162 h 322"/>
                <a:gd name="T44" fmla="*/ 55 w 320"/>
                <a:gd name="T45" fmla="*/ 142 h 322"/>
                <a:gd name="T46" fmla="*/ 59 w 320"/>
                <a:gd name="T47" fmla="*/ 126 h 322"/>
                <a:gd name="T48" fmla="*/ 73 w 320"/>
                <a:gd name="T49" fmla="*/ 120 h 322"/>
                <a:gd name="T50" fmla="*/ 79 w 320"/>
                <a:gd name="T51" fmla="*/ 133 h 322"/>
                <a:gd name="T52" fmla="*/ 76 w 320"/>
                <a:gd name="T53" fmla="*/ 144 h 322"/>
                <a:gd name="T54" fmla="*/ 85 w 320"/>
                <a:gd name="T55" fmla="*/ 162 h 322"/>
                <a:gd name="T56" fmla="*/ 76 w 320"/>
                <a:gd name="T57" fmla="*/ 179 h 322"/>
                <a:gd name="T58" fmla="*/ 160 w 320"/>
                <a:gd name="T59" fmla="*/ 247 h 322"/>
                <a:gd name="T60" fmla="*/ 245 w 320"/>
                <a:gd name="T61" fmla="*/ 162 h 322"/>
                <a:gd name="T62" fmla="*/ 217 w 320"/>
                <a:gd name="T63" fmla="*/ 99 h 322"/>
                <a:gd name="T64" fmla="*/ 199 w 320"/>
                <a:gd name="T65" fmla="*/ 125 h 322"/>
                <a:gd name="T66" fmla="*/ 213 w 320"/>
                <a:gd name="T67" fmla="*/ 162 h 322"/>
                <a:gd name="T68" fmla="*/ 160 w 320"/>
                <a:gd name="T69" fmla="*/ 215 h 322"/>
                <a:gd name="T70" fmla="*/ 106 w 320"/>
                <a:gd name="T71" fmla="*/ 162 h 322"/>
                <a:gd name="T72" fmla="*/ 133 w 320"/>
                <a:gd name="T73" fmla="*/ 115 h 322"/>
                <a:gd name="T74" fmla="*/ 148 w 320"/>
                <a:gd name="T75" fmla="*/ 119 h 322"/>
                <a:gd name="T76" fmla="*/ 144 w 320"/>
                <a:gd name="T77" fmla="*/ 134 h 322"/>
                <a:gd name="T78" fmla="*/ 128 w 320"/>
                <a:gd name="T79" fmla="*/ 162 h 322"/>
                <a:gd name="T80" fmla="*/ 160 w 320"/>
                <a:gd name="T81" fmla="*/ 194 h 322"/>
                <a:gd name="T82" fmla="*/ 192 w 320"/>
                <a:gd name="T83" fmla="*/ 162 h 322"/>
                <a:gd name="T84" fmla="*/ 186 w 320"/>
                <a:gd name="T85" fmla="*/ 143 h 322"/>
                <a:gd name="T86" fmla="*/ 168 w 320"/>
                <a:gd name="T87" fmla="*/ 168 h 322"/>
                <a:gd name="T88" fmla="*/ 160 w 320"/>
                <a:gd name="T89" fmla="*/ 172 h 322"/>
                <a:gd name="T90" fmla="*/ 153 w 320"/>
                <a:gd name="T91" fmla="*/ 170 h 322"/>
                <a:gd name="T92" fmla="*/ 151 w 320"/>
                <a:gd name="T93" fmla="*/ 155 h 322"/>
                <a:gd name="T94" fmla="*/ 258 w 320"/>
                <a:gd name="T95" fmla="*/ 6 h 322"/>
                <a:gd name="T96" fmla="*/ 273 w 320"/>
                <a:gd name="T97" fmla="*/ 4 h 322"/>
                <a:gd name="T98" fmla="*/ 275 w 320"/>
                <a:gd name="T99" fmla="*/ 19 h 322"/>
                <a:gd name="T100" fmla="*/ 261 w 320"/>
                <a:gd name="T101" fmla="*/ 38 h 322"/>
                <a:gd name="T102" fmla="*/ 320 w 320"/>
                <a:gd name="T103" fmla="*/ 162 h 322"/>
                <a:gd name="T104" fmla="*/ 234 w 320"/>
                <a:gd name="T105" fmla="*/ 30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22">
                  <a:moveTo>
                    <a:pt x="234" y="303"/>
                  </a:moveTo>
                  <a:cubicBezTo>
                    <a:pt x="233" y="314"/>
                    <a:pt x="224" y="322"/>
                    <a:pt x="213" y="322"/>
                  </a:cubicBezTo>
                  <a:cubicBezTo>
                    <a:pt x="208" y="322"/>
                    <a:pt x="203" y="320"/>
                    <a:pt x="199" y="317"/>
                  </a:cubicBezTo>
                  <a:cubicBezTo>
                    <a:pt x="187" y="320"/>
                    <a:pt x="173" y="322"/>
                    <a:pt x="160" y="322"/>
                  </a:cubicBezTo>
                  <a:cubicBezTo>
                    <a:pt x="71" y="322"/>
                    <a:pt x="0" y="250"/>
                    <a:pt x="0" y="162"/>
                  </a:cubicBezTo>
                  <a:cubicBezTo>
                    <a:pt x="0" y="141"/>
                    <a:pt x="4" y="121"/>
                    <a:pt x="11" y="102"/>
                  </a:cubicBezTo>
                  <a:cubicBezTo>
                    <a:pt x="17" y="88"/>
                    <a:pt x="24" y="75"/>
                    <a:pt x="34" y="63"/>
                  </a:cubicBezTo>
                  <a:cubicBezTo>
                    <a:pt x="38" y="58"/>
                    <a:pt x="44" y="57"/>
                    <a:pt x="49" y="61"/>
                  </a:cubicBezTo>
                  <a:cubicBezTo>
                    <a:pt x="54" y="65"/>
                    <a:pt x="54" y="71"/>
                    <a:pt x="51" y="76"/>
                  </a:cubicBezTo>
                  <a:cubicBezTo>
                    <a:pt x="42" y="86"/>
                    <a:pt x="36" y="98"/>
                    <a:pt x="31" y="110"/>
                  </a:cubicBezTo>
                  <a:cubicBezTo>
                    <a:pt x="24" y="126"/>
                    <a:pt x="21" y="144"/>
                    <a:pt x="21" y="162"/>
                  </a:cubicBezTo>
                  <a:cubicBezTo>
                    <a:pt x="21" y="238"/>
                    <a:pt x="83" y="300"/>
                    <a:pt x="160" y="300"/>
                  </a:cubicBezTo>
                  <a:cubicBezTo>
                    <a:pt x="171" y="300"/>
                    <a:pt x="182" y="299"/>
                    <a:pt x="192" y="296"/>
                  </a:cubicBezTo>
                  <a:cubicBezTo>
                    <a:pt x="194" y="286"/>
                    <a:pt x="203" y="279"/>
                    <a:pt x="213" y="279"/>
                  </a:cubicBezTo>
                  <a:cubicBezTo>
                    <a:pt x="218" y="279"/>
                    <a:pt x="222" y="281"/>
                    <a:pt x="226" y="283"/>
                  </a:cubicBezTo>
                  <a:cubicBezTo>
                    <a:pt x="269" y="260"/>
                    <a:pt x="298" y="214"/>
                    <a:pt x="298" y="162"/>
                  </a:cubicBezTo>
                  <a:cubicBezTo>
                    <a:pt x="298" y="120"/>
                    <a:pt x="280" y="82"/>
                    <a:pt x="249" y="56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53" y="102"/>
                    <a:pt x="266" y="131"/>
                    <a:pt x="266" y="162"/>
                  </a:cubicBezTo>
                  <a:cubicBezTo>
                    <a:pt x="266" y="220"/>
                    <a:pt x="218" y="268"/>
                    <a:pt x="160" y="268"/>
                  </a:cubicBezTo>
                  <a:cubicBezTo>
                    <a:pt x="107" y="268"/>
                    <a:pt x="64" y="231"/>
                    <a:pt x="55" y="181"/>
                  </a:cubicBezTo>
                  <a:cubicBezTo>
                    <a:pt x="47" y="178"/>
                    <a:pt x="42" y="170"/>
                    <a:pt x="42" y="162"/>
                  </a:cubicBezTo>
                  <a:cubicBezTo>
                    <a:pt x="42" y="153"/>
                    <a:pt x="47" y="146"/>
                    <a:pt x="55" y="142"/>
                  </a:cubicBezTo>
                  <a:cubicBezTo>
                    <a:pt x="56" y="137"/>
                    <a:pt x="57" y="131"/>
                    <a:pt x="59" y="126"/>
                  </a:cubicBezTo>
                  <a:cubicBezTo>
                    <a:pt x="61" y="121"/>
                    <a:pt x="67" y="118"/>
                    <a:pt x="73" y="120"/>
                  </a:cubicBezTo>
                  <a:cubicBezTo>
                    <a:pt x="78" y="122"/>
                    <a:pt x="81" y="128"/>
                    <a:pt x="79" y="133"/>
                  </a:cubicBezTo>
                  <a:cubicBezTo>
                    <a:pt x="78" y="137"/>
                    <a:pt x="77" y="141"/>
                    <a:pt x="76" y="144"/>
                  </a:cubicBezTo>
                  <a:cubicBezTo>
                    <a:pt x="81" y="148"/>
                    <a:pt x="85" y="155"/>
                    <a:pt x="85" y="162"/>
                  </a:cubicBezTo>
                  <a:cubicBezTo>
                    <a:pt x="85" y="169"/>
                    <a:pt x="81" y="175"/>
                    <a:pt x="76" y="179"/>
                  </a:cubicBezTo>
                  <a:cubicBezTo>
                    <a:pt x="84" y="218"/>
                    <a:pt x="119" y="247"/>
                    <a:pt x="160" y="247"/>
                  </a:cubicBezTo>
                  <a:cubicBezTo>
                    <a:pt x="207" y="247"/>
                    <a:pt x="245" y="209"/>
                    <a:pt x="245" y="162"/>
                  </a:cubicBezTo>
                  <a:cubicBezTo>
                    <a:pt x="245" y="138"/>
                    <a:pt x="235" y="115"/>
                    <a:pt x="217" y="99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208" y="135"/>
                    <a:pt x="213" y="148"/>
                    <a:pt x="213" y="162"/>
                  </a:cubicBezTo>
                  <a:cubicBezTo>
                    <a:pt x="213" y="191"/>
                    <a:pt x="189" y="215"/>
                    <a:pt x="160" y="215"/>
                  </a:cubicBezTo>
                  <a:cubicBezTo>
                    <a:pt x="130" y="215"/>
                    <a:pt x="106" y="191"/>
                    <a:pt x="106" y="162"/>
                  </a:cubicBezTo>
                  <a:cubicBezTo>
                    <a:pt x="106" y="143"/>
                    <a:pt x="117" y="125"/>
                    <a:pt x="133" y="115"/>
                  </a:cubicBezTo>
                  <a:cubicBezTo>
                    <a:pt x="138" y="113"/>
                    <a:pt x="145" y="114"/>
                    <a:pt x="148" y="119"/>
                  </a:cubicBezTo>
                  <a:cubicBezTo>
                    <a:pt x="151" y="124"/>
                    <a:pt x="149" y="131"/>
                    <a:pt x="144" y="134"/>
                  </a:cubicBezTo>
                  <a:cubicBezTo>
                    <a:pt x="134" y="140"/>
                    <a:pt x="128" y="150"/>
                    <a:pt x="128" y="162"/>
                  </a:cubicBezTo>
                  <a:cubicBezTo>
                    <a:pt x="128" y="179"/>
                    <a:pt x="142" y="194"/>
                    <a:pt x="160" y="194"/>
                  </a:cubicBezTo>
                  <a:cubicBezTo>
                    <a:pt x="177" y="194"/>
                    <a:pt x="192" y="179"/>
                    <a:pt x="192" y="162"/>
                  </a:cubicBezTo>
                  <a:cubicBezTo>
                    <a:pt x="192" y="155"/>
                    <a:pt x="190" y="149"/>
                    <a:pt x="186" y="143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6" y="171"/>
                    <a:pt x="163" y="172"/>
                    <a:pt x="160" y="172"/>
                  </a:cubicBezTo>
                  <a:cubicBezTo>
                    <a:pt x="158" y="172"/>
                    <a:pt x="155" y="172"/>
                    <a:pt x="153" y="170"/>
                  </a:cubicBezTo>
                  <a:cubicBezTo>
                    <a:pt x="149" y="167"/>
                    <a:pt x="148" y="160"/>
                    <a:pt x="151" y="155"/>
                  </a:cubicBezTo>
                  <a:cubicBezTo>
                    <a:pt x="258" y="6"/>
                    <a:pt x="258" y="6"/>
                    <a:pt x="258" y="6"/>
                  </a:cubicBezTo>
                  <a:cubicBezTo>
                    <a:pt x="261" y="1"/>
                    <a:pt x="268" y="0"/>
                    <a:pt x="273" y="4"/>
                  </a:cubicBezTo>
                  <a:cubicBezTo>
                    <a:pt x="277" y="7"/>
                    <a:pt x="278" y="14"/>
                    <a:pt x="275" y="19"/>
                  </a:cubicBezTo>
                  <a:cubicBezTo>
                    <a:pt x="261" y="38"/>
                    <a:pt x="261" y="38"/>
                    <a:pt x="261" y="38"/>
                  </a:cubicBezTo>
                  <a:cubicBezTo>
                    <a:pt x="298" y="69"/>
                    <a:pt x="320" y="113"/>
                    <a:pt x="320" y="162"/>
                  </a:cubicBezTo>
                  <a:cubicBezTo>
                    <a:pt x="320" y="223"/>
                    <a:pt x="285" y="276"/>
                    <a:pt x="234" y="30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2" name="Group 162">
            <a:extLst>
              <a:ext uri="{FF2B5EF4-FFF2-40B4-BE49-F238E27FC236}">
                <a16:creationId xmlns:a16="http://schemas.microsoft.com/office/drawing/2014/main" id="{FB5BD8A6-DAA0-4125-975F-27BC1A85D50B}"/>
              </a:ext>
            </a:extLst>
          </p:cNvPr>
          <p:cNvGrpSpPr/>
          <p:nvPr/>
        </p:nvGrpSpPr>
        <p:grpSpPr>
          <a:xfrm>
            <a:off x="469399" y="3304047"/>
            <a:ext cx="564969" cy="587962"/>
            <a:chOff x="759567" y="3248882"/>
            <a:chExt cx="564969" cy="587962"/>
          </a:xfrm>
        </p:grpSpPr>
        <p:sp>
          <p:nvSpPr>
            <p:cNvPr id="43" name="Oval 143">
              <a:extLst>
                <a:ext uri="{FF2B5EF4-FFF2-40B4-BE49-F238E27FC236}">
                  <a16:creationId xmlns:a16="http://schemas.microsoft.com/office/drawing/2014/main" id="{E9570434-04E5-40BC-A0C8-ACE72AA3B022}"/>
                </a:ext>
              </a:extLst>
            </p:cNvPr>
            <p:cNvSpPr/>
            <p:nvPr/>
          </p:nvSpPr>
          <p:spPr bwMode="gray">
            <a:xfrm>
              <a:off x="759567" y="3248882"/>
              <a:ext cx="564969" cy="58796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Freeform 864">
              <a:extLst>
                <a:ext uri="{FF2B5EF4-FFF2-40B4-BE49-F238E27FC236}">
                  <a16:creationId xmlns:a16="http://schemas.microsoft.com/office/drawing/2014/main" id="{43A9F456-4818-4251-8E0B-0331A10D7CF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29892" y="3363333"/>
              <a:ext cx="348478" cy="356222"/>
            </a:xfrm>
            <a:custGeom>
              <a:avLst/>
              <a:gdLst>
                <a:gd name="T0" fmla="*/ 256 w 298"/>
                <a:gd name="T1" fmla="*/ 192 h 277"/>
                <a:gd name="T2" fmla="*/ 223 w 298"/>
                <a:gd name="T3" fmla="*/ 208 h 277"/>
                <a:gd name="T4" fmla="*/ 84 w 298"/>
                <a:gd name="T5" fmla="*/ 146 h 277"/>
                <a:gd name="T6" fmla="*/ 85 w 298"/>
                <a:gd name="T7" fmla="*/ 139 h 277"/>
                <a:gd name="T8" fmla="*/ 84 w 298"/>
                <a:gd name="T9" fmla="*/ 131 h 277"/>
                <a:gd name="T10" fmla="*/ 223 w 298"/>
                <a:gd name="T11" fmla="*/ 69 h 277"/>
                <a:gd name="T12" fmla="*/ 256 w 298"/>
                <a:gd name="T13" fmla="*/ 85 h 277"/>
                <a:gd name="T14" fmla="*/ 298 w 298"/>
                <a:gd name="T15" fmla="*/ 43 h 277"/>
                <a:gd name="T16" fmla="*/ 256 w 298"/>
                <a:gd name="T17" fmla="*/ 0 h 277"/>
                <a:gd name="T18" fmla="*/ 213 w 298"/>
                <a:gd name="T19" fmla="*/ 43 h 277"/>
                <a:gd name="T20" fmla="*/ 214 w 298"/>
                <a:gd name="T21" fmla="*/ 50 h 277"/>
                <a:gd name="T22" fmla="*/ 75 w 298"/>
                <a:gd name="T23" fmla="*/ 112 h 277"/>
                <a:gd name="T24" fmla="*/ 42 w 298"/>
                <a:gd name="T25" fmla="*/ 96 h 277"/>
                <a:gd name="T26" fmla="*/ 0 w 298"/>
                <a:gd name="T27" fmla="*/ 139 h 277"/>
                <a:gd name="T28" fmla="*/ 42 w 298"/>
                <a:gd name="T29" fmla="*/ 181 h 277"/>
                <a:gd name="T30" fmla="*/ 75 w 298"/>
                <a:gd name="T31" fmla="*/ 165 h 277"/>
                <a:gd name="T32" fmla="*/ 214 w 298"/>
                <a:gd name="T33" fmla="*/ 227 h 277"/>
                <a:gd name="T34" fmla="*/ 213 w 298"/>
                <a:gd name="T35" fmla="*/ 235 h 277"/>
                <a:gd name="T36" fmla="*/ 256 w 298"/>
                <a:gd name="T37" fmla="*/ 277 h 277"/>
                <a:gd name="T38" fmla="*/ 298 w 298"/>
                <a:gd name="T39" fmla="*/ 235 h 277"/>
                <a:gd name="T40" fmla="*/ 256 w 298"/>
                <a:gd name="T41" fmla="*/ 192 h 277"/>
                <a:gd name="T42" fmla="*/ 256 w 298"/>
                <a:gd name="T43" fmla="*/ 21 h 277"/>
                <a:gd name="T44" fmla="*/ 277 w 298"/>
                <a:gd name="T45" fmla="*/ 43 h 277"/>
                <a:gd name="T46" fmla="*/ 256 w 298"/>
                <a:gd name="T47" fmla="*/ 64 h 277"/>
                <a:gd name="T48" fmla="*/ 234 w 298"/>
                <a:gd name="T49" fmla="*/ 43 h 277"/>
                <a:gd name="T50" fmla="*/ 256 w 298"/>
                <a:gd name="T51" fmla="*/ 21 h 277"/>
                <a:gd name="T52" fmla="*/ 42 w 298"/>
                <a:gd name="T53" fmla="*/ 160 h 277"/>
                <a:gd name="T54" fmla="*/ 21 w 298"/>
                <a:gd name="T55" fmla="*/ 139 h 277"/>
                <a:gd name="T56" fmla="*/ 42 w 298"/>
                <a:gd name="T57" fmla="*/ 117 h 277"/>
                <a:gd name="T58" fmla="*/ 64 w 298"/>
                <a:gd name="T59" fmla="*/ 139 h 277"/>
                <a:gd name="T60" fmla="*/ 42 w 298"/>
                <a:gd name="T61" fmla="*/ 160 h 277"/>
                <a:gd name="T62" fmla="*/ 256 w 298"/>
                <a:gd name="T63" fmla="*/ 256 h 277"/>
                <a:gd name="T64" fmla="*/ 234 w 298"/>
                <a:gd name="T65" fmla="*/ 235 h 277"/>
                <a:gd name="T66" fmla="*/ 256 w 298"/>
                <a:gd name="T67" fmla="*/ 213 h 277"/>
                <a:gd name="T68" fmla="*/ 277 w 298"/>
                <a:gd name="T69" fmla="*/ 235 h 277"/>
                <a:gd name="T70" fmla="*/ 256 w 298"/>
                <a:gd name="T71" fmla="*/ 25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77">
                  <a:moveTo>
                    <a:pt x="256" y="192"/>
                  </a:moveTo>
                  <a:cubicBezTo>
                    <a:pt x="242" y="192"/>
                    <a:pt x="230" y="198"/>
                    <a:pt x="223" y="208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5" y="143"/>
                    <a:pt x="85" y="141"/>
                    <a:pt x="85" y="139"/>
                  </a:cubicBezTo>
                  <a:cubicBezTo>
                    <a:pt x="85" y="136"/>
                    <a:pt x="85" y="134"/>
                    <a:pt x="84" y="131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30" y="79"/>
                    <a:pt x="242" y="85"/>
                    <a:pt x="256" y="85"/>
                  </a:cubicBezTo>
                  <a:cubicBezTo>
                    <a:pt x="279" y="85"/>
                    <a:pt x="298" y="66"/>
                    <a:pt x="298" y="43"/>
                  </a:cubicBezTo>
                  <a:cubicBezTo>
                    <a:pt x="298" y="19"/>
                    <a:pt x="279" y="0"/>
                    <a:pt x="256" y="0"/>
                  </a:cubicBezTo>
                  <a:cubicBezTo>
                    <a:pt x="232" y="0"/>
                    <a:pt x="213" y="19"/>
                    <a:pt x="213" y="43"/>
                  </a:cubicBezTo>
                  <a:cubicBezTo>
                    <a:pt x="213" y="45"/>
                    <a:pt x="213" y="48"/>
                    <a:pt x="214" y="50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68" y="102"/>
                    <a:pt x="56" y="96"/>
                    <a:pt x="42" y="96"/>
                  </a:cubicBezTo>
                  <a:cubicBezTo>
                    <a:pt x="19" y="96"/>
                    <a:pt x="0" y="115"/>
                    <a:pt x="0" y="139"/>
                  </a:cubicBezTo>
                  <a:cubicBezTo>
                    <a:pt x="0" y="162"/>
                    <a:pt x="19" y="181"/>
                    <a:pt x="42" y="181"/>
                  </a:cubicBezTo>
                  <a:cubicBezTo>
                    <a:pt x="56" y="181"/>
                    <a:pt x="68" y="175"/>
                    <a:pt x="75" y="165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3" y="230"/>
                    <a:pt x="213" y="232"/>
                    <a:pt x="213" y="235"/>
                  </a:cubicBezTo>
                  <a:cubicBezTo>
                    <a:pt x="213" y="258"/>
                    <a:pt x="232" y="277"/>
                    <a:pt x="256" y="277"/>
                  </a:cubicBezTo>
                  <a:cubicBezTo>
                    <a:pt x="279" y="277"/>
                    <a:pt x="298" y="258"/>
                    <a:pt x="298" y="235"/>
                  </a:cubicBezTo>
                  <a:cubicBezTo>
                    <a:pt x="298" y="211"/>
                    <a:pt x="279" y="192"/>
                    <a:pt x="256" y="192"/>
                  </a:cubicBezTo>
                  <a:close/>
                  <a:moveTo>
                    <a:pt x="256" y="21"/>
                  </a:moveTo>
                  <a:cubicBezTo>
                    <a:pt x="267" y="21"/>
                    <a:pt x="277" y="31"/>
                    <a:pt x="277" y="43"/>
                  </a:cubicBezTo>
                  <a:cubicBezTo>
                    <a:pt x="277" y="54"/>
                    <a:pt x="267" y="64"/>
                    <a:pt x="256" y="64"/>
                  </a:cubicBezTo>
                  <a:cubicBezTo>
                    <a:pt x="244" y="64"/>
                    <a:pt x="234" y="54"/>
                    <a:pt x="234" y="43"/>
                  </a:cubicBezTo>
                  <a:cubicBezTo>
                    <a:pt x="234" y="31"/>
                    <a:pt x="244" y="21"/>
                    <a:pt x="256" y="21"/>
                  </a:cubicBezTo>
                  <a:close/>
                  <a:moveTo>
                    <a:pt x="42" y="160"/>
                  </a:moveTo>
                  <a:cubicBezTo>
                    <a:pt x="31" y="160"/>
                    <a:pt x="21" y="150"/>
                    <a:pt x="21" y="139"/>
                  </a:cubicBezTo>
                  <a:cubicBezTo>
                    <a:pt x="21" y="127"/>
                    <a:pt x="31" y="117"/>
                    <a:pt x="42" y="117"/>
                  </a:cubicBezTo>
                  <a:cubicBezTo>
                    <a:pt x="54" y="117"/>
                    <a:pt x="64" y="127"/>
                    <a:pt x="64" y="139"/>
                  </a:cubicBezTo>
                  <a:cubicBezTo>
                    <a:pt x="64" y="150"/>
                    <a:pt x="54" y="160"/>
                    <a:pt x="42" y="160"/>
                  </a:cubicBezTo>
                  <a:close/>
                  <a:moveTo>
                    <a:pt x="256" y="256"/>
                  </a:moveTo>
                  <a:cubicBezTo>
                    <a:pt x="244" y="256"/>
                    <a:pt x="234" y="246"/>
                    <a:pt x="234" y="235"/>
                  </a:cubicBezTo>
                  <a:cubicBezTo>
                    <a:pt x="234" y="223"/>
                    <a:pt x="244" y="213"/>
                    <a:pt x="256" y="213"/>
                  </a:cubicBezTo>
                  <a:cubicBezTo>
                    <a:pt x="267" y="213"/>
                    <a:pt x="277" y="223"/>
                    <a:pt x="277" y="235"/>
                  </a:cubicBezTo>
                  <a:cubicBezTo>
                    <a:pt x="277" y="246"/>
                    <a:pt x="267" y="256"/>
                    <a:pt x="256" y="2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5" name="Group 161">
            <a:extLst>
              <a:ext uri="{FF2B5EF4-FFF2-40B4-BE49-F238E27FC236}">
                <a16:creationId xmlns:a16="http://schemas.microsoft.com/office/drawing/2014/main" id="{7BA37607-A93A-4906-BACA-3162DD409FA8}"/>
              </a:ext>
            </a:extLst>
          </p:cNvPr>
          <p:cNvGrpSpPr/>
          <p:nvPr/>
        </p:nvGrpSpPr>
        <p:grpSpPr>
          <a:xfrm>
            <a:off x="469399" y="4433782"/>
            <a:ext cx="564969" cy="587962"/>
            <a:chOff x="759567" y="4323452"/>
            <a:chExt cx="564969" cy="587962"/>
          </a:xfrm>
        </p:grpSpPr>
        <p:sp>
          <p:nvSpPr>
            <p:cNvPr id="46" name="Oval 145">
              <a:extLst>
                <a:ext uri="{FF2B5EF4-FFF2-40B4-BE49-F238E27FC236}">
                  <a16:creationId xmlns:a16="http://schemas.microsoft.com/office/drawing/2014/main" id="{87F2D3CD-BE6C-4A38-8E27-2A7CCD5B27DE}"/>
                </a:ext>
              </a:extLst>
            </p:cNvPr>
            <p:cNvSpPr/>
            <p:nvPr/>
          </p:nvSpPr>
          <p:spPr bwMode="gray">
            <a:xfrm>
              <a:off x="759567" y="4323452"/>
              <a:ext cx="564969" cy="58796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it-IT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7" name="Group 363">
              <a:extLst>
                <a:ext uri="{FF2B5EF4-FFF2-40B4-BE49-F238E27FC236}">
                  <a16:creationId xmlns:a16="http://schemas.microsoft.com/office/drawing/2014/main" id="{7E1751A1-EE34-4246-BFCE-0AC93813E8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7620" y="4425191"/>
              <a:ext cx="385171" cy="385171"/>
              <a:chOff x="1997" y="1280"/>
              <a:chExt cx="179" cy="179"/>
            </a:xfrm>
            <a:solidFill>
              <a:schemeClr val="tx1"/>
            </a:solidFill>
          </p:grpSpPr>
          <p:sp>
            <p:nvSpPr>
              <p:cNvPr id="48" name="Freeform 364">
                <a:extLst>
                  <a:ext uri="{FF2B5EF4-FFF2-40B4-BE49-F238E27FC236}">
                    <a16:creationId xmlns:a16="http://schemas.microsoft.com/office/drawing/2014/main" id="{599139E5-23B3-4F84-9693-3A076C9AA8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7" y="1289"/>
                <a:ext cx="170" cy="170"/>
              </a:xfrm>
              <a:custGeom>
                <a:avLst/>
                <a:gdLst>
                  <a:gd name="T0" fmla="*/ 245 w 256"/>
                  <a:gd name="T1" fmla="*/ 117 h 256"/>
                  <a:gd name="T2" fmla="*/ 138 w 256"/>
                  <a:gd name="T3" fmla="*/ 117 h 256"/>
                  <a:gd name="T4" fmla="*/ 138 w 256"/>
                  <a:gd name="T5" fmla="*/ 10 h 256"/>
                  <a:gd name="T6" fmla="*/ 128 w 256"/>
                  <a:gd name="T7" fmla="*/ 0 h 256"/>
                  <a:gd name="T8" fmla="*/ 0 w 256"/>
                  <a:gd name="T9" fmla="*/ 128 h 256"/>
                  <a:gd name="T10" fmla="*/ 128 w 256"/>
                  <a:gd name="T11" fmla="*/ 256 h 256"/>
                  <a:gd name="T12" fmla="*/ 256 w 256"/>
                  <a:gd name="T13" fmla="*/ 128 h 256"/>
                  <a:gd name="T14" fmla="*/ 245 w 256"/>
                  <a:gd name="T15" fmla="*/ 117 h 256"/>
                  <a:gd name="T16" fmla="*/ 128 w 256"/>
                  <a:gd name="T17" fmla="*/ 234 h 256"/>
                  <a:gd name="T18" fmla="*/ 21 w 256"/>
                  <a:gd name="T19" fmla="*/ 128 h 256"/>
                  <a:gd name="T20" fmla="*/ 117 w 256"/>
                  <a:gd name="T21" fmla="*/ 22 h 256"/>
                  <a:gd name="T22" fmla="*/ 117 w 256"/>
                  <a:gd name="T23" fmla="*/ 128 h 256"/>
                  <a:gd name="T24" fmla="*/ 128 w 256"/>
                  <a:gd name="T25" fmla="*/ 138 h 256"/>
                  <a:gd name="T26" fmla="*/ 234 w 256"/>
                  <a:gd name="T27" fmla="*/ 138 h 256"/>
                  <a:gd name="T28" fmla="*/ 128 w 256"/>
                  <a:gd name="T29" fmla="*/ 23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6" h="256">
                    <a:moveTo>
                      <a:pt x="245" y="117"/>
                    </a:moveTo>
                    <a:cubicBezTo>
                      <a:pt x="138" y="117"/>
                      <a:pt x="138" y="117"/>
                      <a:pt x="138" y="117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8" y="4"/>
                      <a:pt x="134" y="0"/>
                      <a:pt x="128" y="0"/>
                    </a:cubicBezTo>
                    <a:cubicBezTo>
                      <a:pt x="57" y="0"/>
                      <a:pt x="0" y="57"/>
                      <a:pt x="0" y="128"/>
                    </a:cubicBezTo>
                    <a:cubicBezTo>
                      <a:pt x="0" y="198"/>
                      <a:pt x="57" y="256"/>
                      <a:pt x="128" y="256"/>
                    </a:cubicBezTo>
                    <a:cubicBezTo>
                      <a:pt x="198" y="256"/>
                      <a:pt x="256" y="198"/>
                      <a:pt x="256" y="128"/>
                    </a:cubicBezTo>
                    <a:cubicBezTo>
                      <a:pt x="256" y="122"/>
                      <a:pt x="251" y="117"/>
                      <a:pt x="245" y="117"/>
                    </a:cubicBezTo>
                    <a:close/>
                    <a:moveTo>
                      <a:pt x="128" y="234"/>
                    </a:moveTo>
                    <a:cubicBezTo>
                      <a:pt x="69" y="234"/>
                      <a:pt x="21" y="186"/>
                      <a:pt x="21" y="128"/>
                    </a:cubicBezTo>
                    <a:cubicBezTo>
                      <a:pt x="21" y="72"/>
                      <a:pt x="63" y="27"/>
                      <a:pt x="117" y="22"/>
                    </a:cubicBezTo>
                    <a:cubicBezTo>
                      <a:pt x="117" y="128"/>
                      <a:pt x="117" y="128"/>
                      <a:pt x="117" y="128"/>
                    </a:cubicBezTo>
                    <a:cubicBezTo>
                      <a:pt x="117" y="134"/>
                      <a:pt x="122" y="138"/>
                      <a:pt x="128" y="138"/>
                    </a:cubicBezTo>
                    <a:cubicBezTo>
                      <a:pt x="234" y="138"/>
                      <a:pt x="234" y="138"/>
                      <a:pt x="234" y="138"/>
                    </a:cubicBezTo>
                    <a:cubicBezTo>
                      <a:pt x="228" y="192"/>
                      <a:pt x="183" y="234"/>
                      <a:pt x="128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" name="Freeform 365">
                <a:extLst>
                  <a:ext uri="{FF2B5EF4-FFF2-40B4-BE49-F238E27FC236}">
                    <a16:creationId xmlns:a16="http://schemas.microsoft.com/office/drawing/2014/main" id="{11A464C9-7163-4486-8230-1F64F2D77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3" y="1280"/>
                <a:ext cx="73" cy="73"/>
              </a:xfrm>
              <a:custGeom>
                <a:avLst/>
                <a:gdLst>
                  <a:gd name="T0" fmla="*/ 109 w 110"/>
                  <a:gd name="T1" fmla="*/ 96 h 110"/>
                  <a:gd name="T2" fmla="*/ 14 w 110"/>
                  <a:gd name="T3" fmla="*/ 1 h 110"/>
                  <a:gd name="T4" fmla="*/ 4 w 110"/>
                  <a:gd name="T5" fmla="*/ 2 h 110"/>
                  <a:gd name="T6" fmla="*/ 0 w 110"/>
                  <a:gd name="T7" fmla="*/ 11 h 110"/>
                  <a:gd name="T8" fmla="*/ 0 w 110"/>
                  <a:gd name="T9" fmla="*/ 99 h 110"/>
                  <a:gd name="T10" fmla="*/ 10 w 110"/>
                  <a:gd name="T11" fmla="*/ 110 h 110"/>
                  <a:gd name="T12" fmla="*/ 98 w 110"/>
                  <a:gd name="T13" fmla="*/ 110 h 110"/>
                  <a:gd name="T14" fmla="*/ 107 w 110"/>
                  <a:gd name="T15" fmla="*/ 105 h 110"/>
                  <a:gd name="T16" fmla="*/ 109 w 110"/>
                  <a:gd name="T17" fmla="*/ 96 h 110"/>
                  <a:gd name="T18" fmla="*/ 21 w 110"/>
                  <a:gd name="T19" fmla="*/ 88 h 110"/>
                  <a:gd name="T20" fmla="*/ 21 w 110"/>
                  <a:gd name="T21" fmla="*/ 26 h 110"/>
                  <a:gd name="T22" fmla="*/ 83 w 110"/>
                  <a:gd name="T23" fmla="*/ 88 h 110"/>
                  <a:gd name="T24" fmla="*/ 21 w 110"/>
                  <a:gd name="T25" fmla="*/ 8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0">
                    <a:moveTo>
                      <a:pt x="109" y="96"/>
                    </a:moveTo>
                    <a:cubicBezTo>
                      <a:pt x="94" y="51"/>
                      <a:pt x="59" y="15"/>
                      <a:pt x="14" y="1"/>
                    </a:cubicBezTo>
                    <a:cubicBezTo>
                      <a:pt x="10" y="0"/>
                      <a:pt x="7" y="0"/>
                      <a:pt x="4" y="2"/>
                    </a:cubicBezTo>
                    <a:cubicBezTo>
                      <a:pt x="1" y="4"/>
                      <a:pt x="0" y="8"/>
                      <a:pt x="0" y="11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5"/>
                      <a:pt x="4" y="110"/>
                      <a:pt x="10" y="110"/>
                    </a:cubicBezTo>
                    <a:cubicBezTo>
                      <a:pt x="98" y="110"/>
                      <a:pt x="98" y="110"/>
                      <a:pt x="98" y="110"/>
                    </a:cubicBezTo>
                    <a:cubicBezTo>
                      <a:pt x="102" y="110"/>
                      <a:pt x="105" y="108"/>
                      <a:pt x="107" y="105"/>
                    </a:cubicBezTo>
                    <a:cubicBezTo>
                      <a:pt x="109" y="103"/>
                      <a:pt x="110" y="99"/>
                      <a:pt x="109" y="96"/>
                    </a:cubicBezTo>
                    <a:close/>
                    <a:moveTo>
                      <a:pt x="21" y="88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48" y="39"/>
                      <a:pt x="70" y="61"/>
                      <a:pt x="83" y="88"/>
                    </a:cubicBezTo>
                    <a:lnTo>
                      <a:pt x="2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73" name="Group 160">
            <a:extLst>
              <a:ext uri="{FF2B5EF4-FFF2-40B4-BE49-F238E27FC236}">
                <a16:creationId xmlns:a16="http://schemas.microsoft.com/office/drawing/2014/main" id="{84BB7594-3997-4890-A408-2DA51CCCE38F}"/>
              </a:ext>
            </a:extLst>
          </p:cNvPr>
          <p:cNvGrpSpPr/>
          <p:nvPr/>
        </p:nvGrpSpPr>
        <p:grpSpPr>
          <a:xfrm>
            <a:off x="469399" y="5563516"/>
            <a:ext cx="564969" cy="587962"/>
            <a:chOff x="759567" y="5398021"/>
            <a:chExt cx="564969" cy="587962"/>
          </a:xfrm>
        </p:grpSpPr>
        <p:sp>
          <p:nvSpPr>
            <p:cNvPr id="74" name="Oval 146">
              <a:extLst>
                <a:ext uri="{FF2B5EF4-FFF2-40B4-BE49-F238E27FC236}">
                  <a16:creationId xmlns:a16="http://schemas.microsoft.com/office/drawing/2014/main" id="{E9C4EB29-DC26-4E7E-9B32-B6FA1070C35A}"/>
                </a:ext>
              </a:extLst>
            </p:cNvPr>
            <p:cNvSpPr/>
            <p:nvPr/>
          </p:nvSpPr>
          <p:spPr bwMode="gray">
            <a:xfrm>
              <a:off x="759567" y="5398021"/>
              <a:ext cx="564969" cy="587962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it-IT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5" name="Group 834">
              <a:extLst>
                <a:ext uri="{FF2B5EF4-FFF2-40B4-BE49-F238E27FC236}">
                  <a16:creationId xmlns:a16="http://schemas.microsoft.com/office/drawing/2014/main" id="{D1D8B0AB-B7B7-43B8-AC2C-D4E9464452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9845" y="5490529"/>
              <a:ext cx="402946" cy="402946"/>
              <a:chOff x="6041" y="3388"/>
              <a:chExt cx="212" cy="212"/>
            </a:xfrm>
            <a:solidFill>
              <a:schemeClr val="tx1"/>
            </a:solidFill>
          </p:grpSpPr>
          <p:sp>
            <p:nvSpPr>
              <p:cNvPr id="76" name="Freeform 835">
                <a:extLst>
                  <a:ext uri="{FF2B5EF4-FFF2-40B4-BE49-F238E27FC236}">
                    <a16:creationId xmlns:a16="http://schemas.microsoft.com/office/drawing/2014/main" id="{C58932D0-2622-4D79-8CB3-1FDE42FCBE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1" y="3388"/>
                <a:ext cx="212" cy="212"/>
              </a:xfrm>
              <a:custGeom>
                <a:avLst/>
                <a:gdLst>
                  <a:gd name="T0" fmla="*/ 320 w 320"/>
                  <a:gd name="T1" fmla="*/ 160 h 320"/>
                  <a:gd name="T2" fmla="*/ 277 w 320"/>
                  <a:gd name="T3" fmla="*/ 149 h 320"/>
                  <a:gd name="T4" fmla="*/ 309 w 320"/>
                  <a:gd name="T5" fmla="*/ 128 h 320"/>
                  <a:gd name="T6" fmla="*/ 309 w 320"/>
                  <a:gd name="T7" fmla="*/ 106 h 320"/>
                  <a:gd name="T8" fmla="*/ 277 w 320"/>
                  <a:gd name="T9" fmla="*/ 53 h 320"/>
                  <a:gd name="T10" fmla="*/ 213 w 320"/>
                  <a:gd name="T11" fmla="*/ 42 h 320"/>
                  <a:gd name="T12" fmla="*/ 202 w 320"/>
                  <a:gd name="T13" fmla="*/ 0 h 320"/>
                  <a:gd name="T14" fmla="*/ 192 w 320"/>
                  <a:gd name="T15" fmla="*/ 42 h 320"/>
                  <a:gd name="T16" fmla="*/ 170 w 320"/>
                  <a:gd name="T17" fmla="*/ 10 h 320"/>
                  <a:gd name="T18" fmla="*/ 149 w 320"/>
                  <a:gd name="T19" fmla="*/ 10 h 320"/>
                  <a:gd name="T20" fmla="*/ 128 w 320"/>
                  <a:gd name="T21" fmla="*/ 42 h 320"/>
                  <a:gd name="T22" fmla="*/ 117 w 320"/>
                  <a:gd name="T23" fmla="*/ 0 h 320"/>
                  <a:gd name="T24" fmla="*/ 106 w 320"/>
                  <a:gd name="T25" fmla="*/ 42 h 320"/>
                  <a:gd name="T26" fmla="*/ 42 w 320"/>
                  <a:gd name="T27" fmla="*/ 53 h 320"/>
                  <a:gd name="T28" fmla="*/ 10 w 320"/>
                  <a:gd name="T29" fmla="*/ 106 h 320"/>
                  <a:gd name="T30" fmla="*/ 10 w 320"/>
                  <a:gd name="T31" fmla="*/ 128 h 320"/>
                  <a:gd name="T32" fmla="*/ 42 w 320"/>
                  <a:gd name="T33" fmla="*/ 149 h 320"/>
                  <a:gd name="T34" fmla="*/ 0 w 320"/>
                  <a:gd name="T35" fmla="*/ 160 h 320"/>
                  <a:gd name="T36" fmla="*/ 42 w 320"/>
                  <a:gd name="T37" fmla="*/ 170 h 320"/>
                  <a:gd name="T38" fmla="*/ 10 w 320"/>
                  <a:gd name="T39" fmla="*/ 192 h 320"/>
                  <a:gd name="T40" fmla="*/ 10 w 320"/>
                  <a:gd name="T41" fmla="*/ 213 h 320"/>
                  <a:gd name="T42" fmla="*/ 42 w 320"/>
                  <a:gd name="T43" fmla="*/ 266 h 320"/>
                  <a:gd name="T44" fmla="*/ 106 w 320"/>
                  <a:gd name="T45" fmla="*/ 277 h 320"/>
                  <a:gd name="T46" fmla="*/ 117 w 320"/>
                  <a:gd name="T47" fmla="*/ 320 h 320"/>
                  <a:gd name="T48" fmla="*/ 128 w 320"/>
                  <a:gd name="T49" fmla="*/ 277 h 320"/>
                  <a:gd name="T50" fmla="*/ 149 w 320"/>
                  <a:gd name="T51" fmla="*/ 309 h 320"/>
                  <a:gd name="T52" fmla="*/ 170 w 320"/>
                  <a:gd name="T53" fmla="*/ 309 h 320"/>
                  <a:gd name="T54" fmla="*/ 192 w 320"/>
                  <a:gd name="T55" fmla="*/ 277 h 320"/>
                  <a:gd name="T56" fmla="*/ 202 w 320"/>
                  <a:gd name="T57" fmla="*/ 320 h 320"/>
                  <a:gd name="T58" fmla="*/ 213 w 320"/>
                  <a:gd name="T59" fmla="*/ 277 h 320"/>
                  <a:gd name="T60" fmla="*/ 277 w 320"/>
                  <a:gd name="T61" fmla="*/ 266 h 320"/>
                  <a:gd name="T62" fmla="*/ 309 w 320"/>
                  <a:gd name="T63" fmla="*/ 213 h 320"/>
                  <a:gd name="T64" fmla="*/ 309 w 320"/>
                  <a:gd name="T65" fmla="*/ 192 h 320"/>
                  <a:gd name="T66" fmla="*/ 277 w 320"/>
                  <a:gd name="T67" fmla="*/ 170 h 320"/>
                  <a:gd name="T68" fmla="*/ 256 w 320"/>
                  <a:gd name="T69" fmla="*/ 256 h 320"/>
                  <a:gd name="T70" fmla="*/ 64 w 320"/>
                  <a:gd name="T71" fmla="*/ 64 h 320"/>
                  <a:gd name="T72" fmla="*/ 256 w 320"/>
                  <a:gd name="T73" fmla="*/ 25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0" h="320">
                    <a:moveTo>
                      <a:pt x="309" y="170"/>
                    </a:moveTo>
                    <a:cubicBezTo>
                      <a:pt x="315" y="170"/>
                      <a:pt x="320" y="166"/>
                      <a:pt x="320" y="160"/>
                    </a:cubicBezTo>
                    <a:cubicBezTo>
                      <a:pt x="320" y="154"/>
                      <a:pt x="315" y="149"/>
                      <a:pt x="309" y="149"/>
                    </a:cubicBezTo>
                    <a:cubicBezTo>
                      <a:pt x="277" y="149"/>
                      <a:pt x="277" y="149"/>
                      <a:pt x="277" y="149"/>
                    </a:cubicBezTo>
                    <a:cubicBezTo>
                      <a:pt x="277" y="128"/>
                      <a:pt x="277" y="128"/>
                      <a:pt x="277" y="128"/>
                    </a:cubicBezTo>
                    <a:cubicBezTo>
                      <a:pt x="309" y="128"/>
                      <a:pt x="309" y="128"/>
                      <a:pt x="309" y="128"/>
                    </a:cubicBezTo>
                    <a:cubicBezTo>
                      <a:pt x="315" y="128"/>
                      <a:pt x="320" y="123"/>
                      <a:pt x="320" y="117"/>
                    </a:cubicBezTo>
                    <a:cubicBezTo>
                      <a:pt x="320" y="111"/>
                      <a:pt x="315" y="106"/>
                      <a:pt x="309" y="106"/>
                    </a:cubicBezTo>
                    <a:cubicBezTo>
                      <a:pt x="277" y="106"/>
                      <a:pt x="277" y="106"/>
                      <a:pt x="277" y="106"/>
                    </a:cubicBezTo>
                    <a:cubicBezTo>
                      <a:pt x="277" y="53"/>
                      <a:pt x="277" y="53"/>
                      <a:pt x="277" y="53"/>
                    </a:cubicBezTo>
                    <a:cubicBezTo>
                      <a:pt x="277" y="47"/>
                      <a:pt x="272" y="42"/>
                      <a:pt x="266" y="42"/>
                    </a:cubicBezTo>
                    <a:cubicBezTo>
                      <a:pt x="213" y="42"/>
                      <a:pt x="213" y="42"/>
                      <a:pt x="213" y="42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4"/>
                      <a:pt x="208" y="0"/>
                      <a:pt x="202" y="0"/>
                    </a:cubicBezTo>
                    <a:cubicBezTo>
                      <a:pt x="196" y="0"/>
                      <a:pt x="192" y="4"/>
                      <a:pt x="192" y="10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4"/>
                      <a:pt x="166" y="0"/>
                      <a:pt x="160" y="0"/>
                    </a:cubicBezTo>
                    <a:cubicBezTo>
                      <a:pt x="154" y="0"/>
                      <a:pt x="149" y="4"/>
                      <a:pt x="149" y="10"/>
                    </a:cubicBezTo>
                    <a:cubicBezTo>
                      <a:pt x="149" y="42"/>
                      <a:pt x="149" y="42"/>
                      <a:pt x="149" y="42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4"/>
                      <a:pt x="123" y="0"/>
                      <a:pt x="117" y="0"/>
                    </a:cubicBezTo>
                    <a:cubicBezTo>
                      <a:pt x="111" y="0"/>
                      <a:pt x="106" y="4"/>
                      <a:pt x="106" y="10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47" y="42"/>
                      <a:pt x="42" y="47"/>
                      <a:pt x="42" y="53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4" y="106"/>
                      <a:pt x="0" y="111"/>
                      <a:pt x="0" y="117"/>
                    </a:cubicBezTo>
                    <a:cubicBezTo>
                      <a:pt x="0" y="123"/>
                      <a:pt x="4" y="128"/>
                      <a:pt x="10" y="128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4" y="149"/>
                      <a:pt x="0" y="154"/>
                      <a:pt x="0" y="160"/>
                    </a:cubicBezTo>
                    <a:cubicBezTo>
                      <a:pt x="0" y="166"/>
                      <a:pt x="4" y="170"/>
                      <a:pt x="10" y="170"/>
                    </a:cubicBezTo>
                    <a:cubicBezTo>
                      <a:pt x="42" y="170"/>
                      <a:pt x="42" y="170"/>
                      <a:pt x="42" y="170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10" y="192"/>
                      <a:pt x="10" y="192"/>
                      <a:pt x="10" y="192"/>
                    </a:cubicBezTo>
                    <a:cubicBezTo>
                      <a:pt x="4" y="192"/>
                      <a:pt x="0" y="196"/>
                      <a:pt x="0" y="202"/>
                    </a:cubicBezTo>
                    <a:cubicBezTo>
                      <a:pt x="0" y="208"/>
                      <a:pt x="4" y="213"/>
                      <a:pt x="10" y="213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66"/>
                      <a:pt x="42" y="266"/>
                      <a:pt x="42" y="266"/>
                    </a:cubicBezTo>
                    <a:cubicBezTo>
                      <a:pt x="42" y="272"/>
                      <a:pt x="47" y="277"/>
                      <a:pt x="53" y="277"/>
                    </a:cubicBezTo>
                    <a:cubicBezTo>
                      <a:pt x="106" y="277"/>
                      <a:pt x="106" y="277"/>
                      <a:pt x="106" y="277"/>
                    </a:cubicBezTo>
                    <a:cubicBezTo>
                      <a:pt x="106" y="309"/>
                      <a:pt x="106" y="309"/>
                      <a:pt x="106" y="309"/>
                    </a:cubicBezTo>
                    <a:cubicBezTo>
                      <a:pt x="106" y="315"/>
                      <a:pt x="111" y="320"/>
                      <a:pt x="117" y="320"/>
                    </a:cubicBezTo>
                    <a:cubicBezTo>
                      <a:pt x="123" y="320"/>
                      <a:pt x="128" y="315"/>
                      <a:pt x="128" y="309"/>
                    </a:cubicBezTo>
                    <a:cubicBezTo>
                      <a:pt x="128" y="277"/>
                      <a:pt x="128" y="277"/>
                      <a:pt x="128" y="277"/>
                    </a:cubicBezTo>
                    <a:cubicBezTo>
                      <a:pt x="149" y="277"/>
                      <a:pt x="149" y="277"/>
                      <a:pt x="149" y="277"/>
                    </a:cubicBezTo>
                    <a:cubicBezTo>
                      <a:pt x="149" y="309"/>
                      <a:pt x="149" y="309"/>
                      <a:pt x="149" y="309"/>
                    </a:cubicBezTo>
                    <a:cubicBezTo>
                      <a:pt x="149" y="315"/>
                      <a:pt x="154" y="320"/>
                      <a:pt x="160" y="320"/>
                    </a:cubicBezTo>
                    <a:cubicBezTo>
                      <a:pt x="166" y="320"/>
                      <a:pt x="170" y="315"/>
                      <a:pt x="170" y="309"/>
                    </a:cubicBezTo>
                    <a:cubicBezTo>
                      <a:pt x="170" y="277"/>
                      <a:pt x="170" y="277"/>
                      <a:pt x="170" y="277"/>
                    </a:cubicBezTo>
                    <a:cubicBezTo>
                      <a:pt x="192" y="277"/>
                      <a:pt x="192" y="277"/>
                      <a:pt x="192" y="277"/>
                    </a:cubicBezTo>
                    <a:cubicBezTo>
                      <a:pt x="192" y="309"/>
                      <a:pt x="192" y="309"/>
                      <a:pt x="192" y="309"/>
                    </a:cubicBezTo>
                    <a:cubicBezTo>
                      <a:pt x="192" y="315"/>
                      <a:pt x="196" y="320"/>
                      <a:pt x="202" y="320"/>
                    </a:cubicBezTo>
                    <a:cubicBezTo>
                      <a:pt x="208" y="320"/>
                      <a:pt x="213" y="315"/>
                      <a:pt x="213" y="309"/>
                    </a:cubicBezTo>
                    <a:cubicBezTo>
                      <a:pt x="213" y="277"/>
                      <a:pt x="213" y="277"/>
                      <a:pt x="213" y="277"/>
                    </a:cubicBezTo>
                    <a:cubicBezTo>
                      <a:pt x="266" y="277"/>
                      <a:pt x="266" y="277"/>
                      <a:pt x="266" y="277"/>
                    </a:cubicBezTo>
                    <a:cubicBezTo>
                      <a:pt x="272" y="277"/>
                      <a:pt x="277" y="272"/>
                      <a:pt x="277" y="266"/>
                    </a:cubicBezTo>
                    <a:cubicBezTo>
                      <a:pt x="277" y="213"/>
                      <a:pt x="277" y="213"/>
                      <a:pt x="277" y="213"/>
                    </a:cubicBezTo>
                    <a:cubicBezTo>
                      <a:pt x="309" y="213"/>
                      <a:pt x="309" y="213"/>
                      <a:pt x="309" y="213"/>
                    </a:cubicBezTo>
                    <a:cubicBezTo>
                      <a:pt x="315" y="213"/>
                      <a:pt x="320" y="208"/>
                      <a:pt x="320" y="202"/>
                    </a:cubicBezTo>
                    <a:cubicBezTo>
                      <a:pt x="320" y="196"/>
                      <a:pt x="315" y="192"/>
                      <a:pt x="309" y="192"/>
                    </a:cubicBezTo>
                    <a:cubicBezTo>
                      <a:pt x="277" y="192"/>
                      <a:pt x="277" y="192"/>
                      <a:pt x="277" y="192"/>
                    </a:cubicBezTo>
                    <a:cubicBezTo>
                      <a:pt x="277" y="170"/>
                      <a:pt x="277" y="170"/>
                      <a:pt x="277" y="170"/>
                    </a:cubicBezTo>
                    <a:lnTo>
                      <a:pt x="309" y="170"/>
                    </a:lnTo>
                    <a:close/>
                    <a:moveTo>
                      <a:pt x="256" y="256"/>
                    </a:moveTo>
                    <a:cubicBezTo>
                      <a:pt x="64" y="256"/>
                      <a:pt x="64" y="256"/>
                      <a:pt x="64" y="256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56" y="64"/>
                      <a:pt x="256" y="64"/>
                      <a:pt x="256" y="64"/>
                    </a:cubicBezTo>
                    <a:lnTo>
                      <a:pt x="256" y="2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" name="Freeform 836">
                <a:extLst>
                  <a:ext uri="{FF2B5EF4-FFF2-40B4-BE49-F238E27FC236}">
                    <a16:creationId xmlns:a16="http://schemas.microsoft.com/office/drawing/2014/main" id="{5AFC1D8B-9FDD-4A66-895E-14CB6B4696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4" y="3451"/>
                <a:ext cx="85" cy="85"/>
              </a:xfrm>
              <a:custGeom>
                <a:avLst/>
                <a:gdLst>
                  <a:gd name="T0" fmla="*/ 117 w 128"/>
                  <a:gd name="T1" fmla="*/ 0 h 128"/>
                  <a:gd name="T2" fmla="*/ 10 w 128"/>
                  <a:gd name="T3" fmla="*/ 0 h 128"/>
                  <a:gd name="T4" fmla="*/ 0 w 128"/>
                  <a:gd name="T5" fmla="*/ 10 h 128"/>
                  <a:gd name="T6" fmla="*/ 0 w 128"/>
                  <a:gd name="T7" fmla="*/ 117 h 128"/>
                  <a:gd name="T8" fmla="*/ 10 w 128"/>
                  <a:gd name="T9" fmla="*/ 128 h 128"/>
                  <a:gd name="T10" fmla="*/ 117 w 128"/>
                  <a:gd name="T11" fmla="*/ 128 h 128"/>
                  <a:gd name="T12" fmla="*/ 128 w 128"/>
                  <a:gd name="T13" fmla="*/ 117 h 128"/>
                  <a:gd name="T14" fmla="*/ 128 w 128"/>
                  <a:gd name="T15" fmla="*/ 10 h 128"/>
                  <a:gd name="T16" fmla="*/ 117 w 128"/>
                  <a:gd name="T17" fmla="*/ 0 h 128"/>
                  <a:gd name="T18" fmla="*/ 106 w 128"/>
                  <a:gd name="T19" fmla="*/ 106 h 128"/>
                  <a:gd name="T20" fmla="*/ 21 w 128"/>
                  <a:gd name="T21" fmla="*/ 106 h 128"/>
                  <a:gd name="T22" fmla="*/ 21 w 128"/>
                  <a:gd name="T23" fmla="*/ 21 h 128"/>
                  <a:gd name="T24" fmla="*/ 106 w 128"/>
                  <a:gd name="T25" fmla="*/ 21 h 128"/>
                  <a:gd name="T26" fmla="*/ 106 w 128"/>
                  <a:gd name="T27" fmla="*/ 10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28">
                    <a:moveTo>
                      <a:pt x="11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3"/>
                      <a:pt x="4" y="128"/>
                      <a:pt x="10" y="128"/>
                    </a:cubicBezTo>
                    <a:cubicBezTo>
                      <a:pt x="117" y="128"/>
                      <a:pt x="117" y="128"/>
                      <a:pt x="117" y="128"/>
                    </a:cubicBezTo>
                    <a:cubicBezTo>
                      <a:pt x="123" y="128"/>
                      <a:pt x="128" y="123"/>
                      <a:pt x="128" y="117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4"/>
                      <a:pt x="123" y="0"/>
                      <a:pt x="117" y="0"/>
                    </a:cubicBezTo>
                    <a:close/>
                    <a:moveTo>
                      <a:pt x="106" y="106"/>
                    </a:move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106" y="21"/>
                      <a:pt x="106" y="21"/>
                      <a:pt x="106" y="21"/>
                    </a:cubicBezTo>
                    <a:lnTo>
                      <a:pt x="10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78" name="Rectangle: Rounded Corners 157">
            <a:extLst>
              <a:ext uri="{FF2B5EF4-FFF2-40B4-BE49-F238E27FC236}">
                <a16:creationId xmlns:a16="http://schemas.microsoft.com/office/drawing/2014/main" id="{7E09E608-FE22-4CAD-9688-992FCA6BB51E}"/>
              </a:ext>
            </a:extLst>
          </p:cNvPr>
          <p:cNvSpPr/>
          <p:nvPr/>
        </p:nvSpPr>
        <p:spPr bwMode="gray">
          <a:xfrm>
            <a:off x="1392929" y="1624650"/>
            <a:ext cx="8254051" cy="235772"/>
          </a:xfrm>
          <a:prstGeom prst="roundRect">
            <a:avLst/>
          </a:prstGeom>
          <a:solidFill>
            <a:srgbClr val="6F0101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it-IT" altLang="it-IT" sz="1600" b="1" i="1" dirty="0">
                <a:solidFill>
                  <a:schemeClr val="bg1"/>
                </a:solidFill>
              </a:rPr>
              <a:t>I BENEFICI DELLA PIATTAFORMA DI DATA LAKE</a:t>
            </a:r>
          </a:p>
        </p:txBody>
      </p:sp>
      <p:sp>
        <p:nvSpPr>
          <p:cNvPr id="79" name="Rounded Rectangle 16">
            <a:extLst>
              <a:ext uri="{FF2B5EF4-FFF2-40B4-BE49-F238E27FC236}">
                <a16:creationId xmlns:a16="http://schemas.microsoft.com/office/drawing/2014/main" id="{1A77C444-EC70-4278-AA7B-8955D1431DA0}"/>
              </a:ext>
            </a:extLst>
          </p:cNvPr>
          <p:cNvSpPr/>
          <p:nvPr/>
        </p:nvSpPr>
        <p:spPr bwMode="gray">
          <a:xfrm>
            <a:off x="1398425" y="2000599"/>
            <a:ext cx="8247600" cy="939600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764000" tIns="36000" rIns="36000" bIns="36000" rtlCol="0" anchor="ctr"/>
          <a:lstStyle/>
          <a:p>
            <a:pPr algn="just">
              <a:spcBef>
                <a:spcPts val="1200"/>
              </a:spcBef>
            </a:pPr>
            <a:r>
              <a:rPr lang="it-IT" sz="1600" dirty="0"/>
              <a:t>Dotando la città di Roma di uno </a:t>
            </a:r>
            <a:r>
              <a:rPr lang="it-IT" sz="1600" b="1" dirty="0"/>
              <a:t>strumento moderno </a:t>
            </a:r>
            <a:r>
              <a:rPr lang="it-IT" sz="1600" dirty="0"/>
              <a:t>e </a:t>
            </a:r>
            <a:r>
              <a:rPr lang="it-IT" sz="1600" b="1" dirty="0"/>
              <a:t>adeguato agli standard richiesti</a:t>
            </a:r>
            <a:r>
              <a:rPr lang="it-IT" sz="1600" dirty="0"/>
              <a:t>, garantendo uno sviluppo infrastrutturale </a:t>
            </a:r>
            <a:r>
              <a:rPr lang="it-IT" sz="1600" b="1" dirty="0"/>
              <a:t>futuro sostenibile </a:t>
            </a:r>
            <a:r>
              <a:rPr lang="it-IT" sz="1600" dirty="0"/>
              <a:t>e </a:t>
            </a:r>
            <a:r>
              <a:rPr lang="it-IT" sz="1600" b="1" dirty="0"/>
              <a:t>duraturo</a:t>
            </a:r>
          </a:p>
        </p:txBody>
      </p:sp>
      <p:sp>
        <p:nvSpPr>
          <p:cNvPr id="80" name="Rounded Rectangle 16">
            <a:extLst>
              <a:ext uri="{FF2B5EF4-FFF2-40B4-BE49-F238E27FC236}">
                <a16:creationId xmlns:a16="http://schemas.microsoft.com/office/drawing/2014/main" id="{9403A173-811B-414E-ACB3-C91389B39439}"/>
              </a:ext>
            </a:extLst>
          </p:cNvPr>
          <p:cNvSpPr/>
          <p:nvPr/>
        </p:nvSpPr>
        <p:spPr bwMode="gray">
          <a:xfrm>
            <a:off x="1398425" y="3121107"/>
            <a:ext cx="8247600" cy="939600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764000" tIns="36000" rIns="36000" bIns="36000" rtlCol="0" anchor="ctr"/>
          <a:lstStyle/>
          <a:p>
            <a:pPr algn="just">
              <a:spcBef>
                <a:spcPts val="1200"/>
              </a:spcBef>
            </a:pPr>
            <a:r>
              <a:rPr lang="it-IT" sz="1600" dirty="0"/>
              <a:t>Sviluppando </a:t>
            </a:r>
            <a:r>
              <a:rPr lang="it-IT" sz="1600" b="1" dirty="0"/>
              <a:t>interfacce specifiche </a:t>
            </a:r>
            <a:r>
              <a:rPr lang="it-IT" sz="1600" dirty="0"/>
              <a:t>che consentono l’importazione dei dati e un </a:t>
            </a:r>
            <a:r>
              <a:rPr lang="it-IT" sz="1600" b="1" dirty="0"/>
              <a:t>elevato livello di controllo </a:t>
            </a:r>
            <a:r>
              <a:rPr lang="it-IT" sz="1600" dirty="0"/>
              <a:t>dei sottosistemi esistenti</a:t>
            </a:r>
          </a:p>
        </p:txBody>
      </p:sp>
      <p:sp>
        <p:nvSpPr>
          <p:cNvPr id="81" name="Rounded Rectangle 16">
            <a:extLst>
              <a:ext uri="{FF2B5EF4-FFF2-40B4-BE49-F238E27FC236}">
                <a16:creationId xmlns:a16="http://schemas.microsoft.com/office/drawing/2014/main" id="{9F6D45A7-1B95-4DFF-BE86-E0DD09259BB8}"/>
              </a:ext>
            </a:extLst>
          </p:cNvPr>
          <p:cNvSpPr/>
          <p:nvPr/>
        </p:nvSpPr>
        <p:spPr bwMode="gray">
          <a:xfrm>
            <a:off x="1398425" y="4282570"/>
            <a:ext cx="8247600" cy="939600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764000" tIns="36000" rIns="36000" bIns="36000" rtlCol="0" anchor="ctr"/>
          <a:lstStyle/>
          <a:p>
            <a:pPr algn="just">
              <a:spcBef>
                <a:spcPts val="1200"/>
              </a:spcBef>
            </a:pPr>
            <a:r>
              <a:rPr lang="it-IT" sz="1600" dirty="0"/>
              <a:t>Esportando i </a:t>
            </a:r>
            <a:r>
              <a:rPr lang="it-IT" sz="1600" b="1" dirty="0"/>
              <a:t>risultati anche verso l’esterno</a:t>
            </a:r>
            <a:r>
              <a:rPr lang="it-IT" sz="1600" dirty="0"/>
              <a:t>, al fine di rendere le </a:t>
            </a:r>
            <a:r>
              <a:rPr lang="it-IT" sz="1600" b="1" dirty="0"/>
              <a:t>città</a:t>
            </a:r>
            <a:r>
              <a:rPr lang="it-IT" sz="1600" dirty="0"/>
              <a:t> più </a:t>
            </a:r>
            <a:r>
              <a:rPr lang="it-IT" sz="1600" b="1" dirty="0"/>
              <a:t>accessibili</a:t>
            </a:r>
            <a:r>
              <a:rPr lang="it-IT" sz="1600" dirty="0"/>
              <a:t> ed </a:t>
            </a:r>
            <a:r>
              <a:rPr lang="it-IT" sz="1600" b="1" dirty="0"/>
              <a:t>inclusive</a:t>
            </a:r>
          </a:p>
        </p:txBody>
      </p:sp>
      <p:sp>
        <p:nvSpPr>
          <p:cNvPr id="82" name="Rounded Rectangle 16">
            <a:extLst>
              <a:ext uri="{FF2B5EF4-FFF2-40B4-BE49-F238E27FC236}">
                <a16:creationId xmlns:a16="http://schemas.microsoft.com/office/drawing/2014/main" id="{1A5B7000-738A-486A-B90A-D3EF46C1EBFA}"/>
              </a:ext>
            </a:extLst>
          </p:cNvPr>
          <p:cNvSpPr/>
          <p:nvPr/>
        </p:nvSpPr>
        <p:spPr bwMode="gray">
          <a:xfrm>
            <a:off x="1398425" y="5420481"/>
            <a:ext cx="8247600" cy="939600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764000" tIns="36000" rIns="36000" bIns="36000" rtlCol="0" anchor="ctr"/>
          <a:lstStyle/>
          <a:p>
            <a:pPr algn="just">
              <a:spcBef>
                <a:spcPts val="1200"/>
              </a:spcBef>
            </a:pPr>
            <a:r>
              <a:rPr lang="it-IT" sz="1600" dirty="0"/>
              <a:t>Realizzando un’infrastruttura di base per gli </a:t>
            </a:r>
            <a:r>
              <a:rPr lang="it-IT" sz="1600" b="1" dirty="0"/>
              <a:t>sviluppi futuri </a:t>
            </a:r>
            <a:r>
              <a:rPr lang="it-IT" sz="1600" dirty="0"/>
              <a:t>del progetto relativo alla </a:t>
            </a:r>
            <a:r>
              <a:rPr lang="it-IT" sz="1600" b="1" dirty="0"/>
              <a:t>nuova Centrale della Mobilità</a:t>
            </a:r>
          </a:p>
        </p:txBody>
      </p:sp>
      <p:sp>
        <p:nvSpPr>
          <p:cNvPr id="83" name="CasellaDiTesto 9">
            <a:extLst>
              <a:ext uri="{FF2B5EF4-FFF2-40B4-BE49-F238E27FC236}">
                <a16:creationId xmlns:a16="http://schemas.microsoft.com/office/drawing/2014/main" id="{243F2C6C-282D-4E4A-B143-E78C57767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929" y="770993"/>
            <a:ext cx="9076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+mn-lt"/>
              </a:rPr>
              <a:t>La nuova piattaforma </a:t>
            </a:r>
            <a:r>
              <a:rPr lang="it-IT" altLang="it-IT" sz="1600" b="1" dirty="0">
                <a:latin typeface="+mn-lt"/>
              </a:rPr>
              <a:t>Data Lake </a:t>
            </a:r>
            <a:r>
              <a:rPr lang="it-IT" altLang="it-IT" sz="1600" dirty="0">
                <a:latin typeface="+mn-lt"/>
              </a:rPr>
              <a:t>di Roma Servizi per la Mobilità</a:t>
            </a:r>
            <a:r>
              <a:rPr lang="it-IT" altLang="it-IT" sz="1600" b="1" dirty="0">
                <a:latin typeface="+mn-lt"/>
              </a:rPr>
              <a:t> permette </a:t>
            </a:r>
            <a:r>
              <a:rPr lang="it-IT" altLang="it-IT" sz="1600" dirty="0">
                <a:latin typeface="+mn-lt"/>
              </a:rPr>
              <a:t>lo </a:t>
            </a:r>
            <a:r>
              <a:rPr lang="it-IT" altLang="it-IT" sz="1600" b="1" dirty="0">
                <a:latin typeface="+mn-lt"/>
              </a:rPr>
              <a:t>storage</a:t>
            </a:r>
            <a:r>
              <a:rPr lang="it-IT" altLang="it-IT" sz="1600" dirty="0">
                <a:latin typeface="+mn-lt"/>
              </a:rPr>
              <a:t> e </a:t>
            </a:r>
            <a:r>
              <a:rPr lang="it-IT" altLang="it-IT" sz="1600" b="1" dirty="0">
                <a:latin typeface="+mn-lt"/>
              </a:rPr>
              <a:t>la gestione integrata </a:t>
            </a:r>
            <a:r>
              <a:rPr lang="it-IT" altLang="it-IT" sz="1600" dirty="0">
                <a:latin typeface="+mn-lt"/>
              </a:rPr>
              <a:t>dei numerosi dati provenienti dai sistemi ITS, garantendone la normalizzazione e semplificandone l’utilizzo per efficientare l’accessibilità e l’inclusività cittadina</a:t>
            </a:r>
          </a:p>
        </p:txBody>
      </p:sp>
      <p:sp>
        <p:nvSpPr>
          <p:cNvPr id="84" name="Rectangle: Rounded Corners 94">
            <a:extLst>
              <a:ext uri="{FF2B5EF4-FFF2-40B4-BE49-F238E27FC236}">
                <a16:creationId xmlns:a16="http://schemas.microsoft.com/office/drawing/2014/main" id="{3171BE4C-6878-46E7-A520-3AB787AFA64A}"/>
              </a:ext>
            </a:extLst>
          </p:cNvPr>
          <p:cNvSpPr/>
          <p:nvPr/>
        </p:nvSpPr>
        <p:spPr bwMode="gray">
          <a:xfrm>
            <a:off x="1398425" y="2000599"/>
            <a:ext cx="1734477" cy="940284"/>
          </a:xfrm>
          <a:prstGeom prst="roundRect">
            <a:avLst/>
          </a:prstGeom>
          <a:solidFill>
            <a:srgbClr val="6F010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it-IT" sz="1100" b="1" i="1" dirty="0">
                <a:solidFill>
                  <a:schemeClr val="bg1"/>
                </a:solidFill>
              </a:rPr>
              <a:t>SALVATAGGIO E CONSERVAZIONE DATI STORICI IN TEMPO REALE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85" name="Rectangle: Rounded Corners 95">
            <a:extLst>
              <a:ext uri="{FF2B5EF4-FFF2-40B4-BE49-F238E27FC236}">
                <a16:creationId xmlns:a16="http://schemas.microsoft.com/office/drawing/2014/main" id="{EF43AC0D-4007-49C5-BB8E-077E108B4902}"/>
              </a:ext>
            </a:extLst>
          </p:cNvPr>
          <p:cNvSpPr/>
          <p:nvPr/>
        </p:nvSpPr>
        <p:spPr bwMode="gray">
          <a:xfrm>
            <a:off x="1398425" y="3121107"/>
            <a:ext cx="1734477" cy="940284"/>
          </a:xfrm>
          <a:prstGeom prst="roundRect">
            <a:avLst/>
          </a:prstGeom>
          <a:solidFill>
            <a:srgbClr val="6F0101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88900" rIns="720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it-IT" sz="1100" b="1" i="1" dirty="0">
                <a:solidFill>
                  <a:schemeClr val="bg1"/>
                </a:solidFill>
              </a:rPr>
              <a:t>GESTIONE INTEGRATA DEI DATI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86" name="Rectangle: Rounded Corners 96">
            <a:extLst>
              <a:ext uri="{FF2B5EF4-FFF2-40B4-BE49-F238E27FC236}">
                <a16:creationId xmlns:a16="http://schemas.microsoft.com/office/drawing/2014/main" id="{FFF384CB-C0CD-433E-821E-0E83C43D341E}"/>
              </a:ext>
            </a:extLst>
          </p:cNvPr>
          <p:cNvSpPr/>
          <p:nvPr/>
        </p:nvSpPr>
        <p:spPr bwMode="gray">
          <a:xfrm>
            <a:off x="1398425" y="4282570"/>
            <a:ext cx="1734477" cy="940284"/>
          </a:xfrm>
          <a:prstGeom prst="roundRect">
            <a:avLst/>
          </a:prstGeom>
          <a:solidFill>
            <a:srgbClr val="6F010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it-IT" sz="1100" b="1" i="1" dirty="0">
                <a:solidFill>
                  <a:schemeClr val="bg1"/>
                </a:solidFill>
              </a:rPr>
              <a:t>ELABORAZIONE</a:t>
            </a:r>
            <a:r>
              <a:rPr lang="it-IT" sz="1200" b="1" i="1" dirty="0">
                <a:solidFill>
                  <a:schemeClr val="bg1"/>
                </a:solidFill>
              </a:rPr>
              <a:t> DI ANALISI STATISTICHE E DI CORRELAZIONE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87" name="Rectangle: Rounded Corners 97">
            <a:extLst>
              <a:ext uri="{FF2B5EF4-FFF2-40B4-BE49-F238E27FC236}">
                <a16:creationId xmlns:a16="http://schemas.microsoft.com/office/drawing/2014/main" id="{262EF9EE-732B-4475-9C86-31CC6E7C69E0}"/>
              </a:ext>
            </a:extLst>
          </p:cNvPr>
          <p:cNvSpPr/>
          <p:nvPr/>
        </p:nvSpPr>
        <p:spPr bwMode="gray">
          <a:xfrm>
            <a:off x="1398425" y="5420481"/>
            <a:ext cx="1734477" cy="940284"/>
          </a:xfrm>
          <a:prstGeom prst="roundRect">
            <a:avLst/>
          </a:prstGeom>
          <a:solidFill>
            <a:srgbClr val="6F010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it-IT" sz="1200" b="1" i="1" dirty="0">
                <a:solidFill>
                  <a:schemeClr val="bg1"/>
                </a:solidFill>
              </a:rPr>
              <a:t>REALIZZAZIONE DI </a:t>
            </a:r>
            <a:r>
              <a:rPr lang="it-IT" sz="1100" b="1" i="1" dirty="0">
                <a:solidFill>
                  <a:schemeClr val="bg1"/>
                </a:solidFill>
              </a:rPr>
              <a:t>UN’INFRASTRUTTURA</a:t>
            </a:r>
            <a:r>
              <a:rPr lang="it-IT" sz="1200" b="1" i="1" dirty="0">
                <a:solidFill>
                  <a:schemeClr val="bg1"/>
                </a:solidFill>
              </a:rPr>
              <a:t> DI BASE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raffic Wallpapers - Top Free Traffic Backgrounds - WallpaperAccess">
            <a:extLst>
              <a:ext uri="{FF2B5EF4-FFF2-40B4-BE49-F238E27FC236}">
                <a16:creationId xmlns:a16="http://schemas.microsoft.com/office/drawing/2014/main" id="{70DC23B5-CD3D-9BA9-2E59-BE93BB706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83" t="37488" r="31346" b="6491"/>
          <a:stretch/>
        </p:blipFill>
        <p:spPr>
          <a:xfrm>
            <a:off x="-1" y="0"/>
            <a:ext cx="9162107" cy="6858000"/>
          </a:xfrm>
          <a:prstGeom prst="homePlate">
            <a:avLst>
              <a:gd name="adj" fmla="val 26390"/>
            </a:avLst>
          </a:prstGeom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98215687-89D3-165B-FCC7-C992257D97B3}"/>
              </a:ext>
            </a:extLst>
          </p:cNvPr>
          <p:cNvSpPr/>
          <p:nvPr/>
        </p:nvSpPr>
        <p:spPr>
          <a:xfrm>
            <a:off x="-1" y="0"/>
            <a:ext cx="9225481" cy="6858000"/>
          </a:xfrm>
          <a:prstGeom prst="homePlate">
            <a:avLst>
              <a:gd name="adj" fmla="val 27757"/>
            </a:avLst>
          </a:prstGeom>
          <a:gradFill>
            <a:gsLst>
              <a:gs pos="1149">
                <a:schemeClr val="tx1"/>
              </a:gs>
              <a:gs pos="49000">
                <a:schemeClr val="tx1">
                  <a:lumMod val="65000"/>
                  <a:lumOff val="35000"/>
                  <a:alpha val="22000"/>
                </a:schemeClr>
              </a:gs>
              <a:gs pos="100000">
                <a:schemeClr val="tx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Helvetica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F2D875-B329-89D8-B3C1-2234AE97B687}"/>
              </a:ext>
            </a:extLst>
          </p:cNvPr>
          <p:cNvSpPr/>
          <p:nvPr/>
        </p:nvSpPr>
        <p:spPr bwMode="gray">
          <a:xfrm>
            <a:off x="5633049" y="1229252"/>
            <a:ext cx="6388834" cy="412888"/>
          </a:xfrm>
          <a:prstGeom prst="roundRect">
            <a:avLst>
              <a:gd name="adj" fmla="val 40470"/>
            </a:avLst>
          </a:prstGeom>
          <a:solidFill>
            <a:srgbClr val="7E022B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180000" rIns="396000" bIns="180000" rtlCol="0" anchor="ctr"/>
          <a:lstStyle/>
          <a:p>
            <a:pPr marL="615950" marR="0" lvl="2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3"/>
          <p:cNvSpPr txBox="1">
            <a:spLocks/>
          </p:cNvSpPr>
          <p:nvPr/>
        </p:nvSpPr>
        <p:spPr bwMode="gray">
          <a:xfrm>
            <a:off x="472493" y="297559"/>
            <a:ext cx="11346715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EEDC90D-4C02-055B-5888-26E5490C9AC0}"/>
              </a:ext>
            </a:extLst>
          </p:cNvPr>
          <p:cNvSpPr txBox="1"/>
          <p:nvPr/>
        </p:nvSpPr>
        <p:spPr>
          <a:xfrm>
            <a:off x="511827" y="965102"/>
            <a:ext cx="466377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indent="11112" algn="just" defTabSz="457200" hangingPunct="0">
              <a:spcBef>
                <a:spcPts val="600"/>
              </a:spcBef>
              <a:defRPr sz="1600">
                <a:solidFill>
                  <a:srgbClr val="252525"/>
                </a:solidFill>
              </a:defRPr>
            </a:pPr>
            <a:r>
              <a:rPr lang="it-IT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La nuova Centrale della Mobilità si pone all’interno di un framework complessivo basato sulla realizzazione del Data Lake dove sono integrati i dati provenienti da oltre 30 tipologie di sistemi ITS gestiti da Roma Servizi per la Mobilità su 18 aree funzionali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901DADE-C452-CB23-8F74-955AE59B3D2A}"/>
              </a:ext>
            </a:extLst>
          </p:cNvPr>
          <p:cNvSpPr txBox="1">
            <a:spLocks/>
          </p:cNvSpPr>
          <p:nvPr/>
        </p:nvSpPr>
        <p:spPr>
          <a:xfrm>
            <a:off x="469900" y="315500"/>
            <a:ext cx="11252200" cy="334102"/>
          </a:xfr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DATA – DATA LAKE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70ADBE-8F55-6E28-E108-4B043D1A8A00}"/>
              </a:ext>
            </a:extLst>
          </p:cNvPr>
          <p:cNvSpPr/>
          <p:nvPr/>
        </p:nvSpPr>
        <p:spPr bwMode="gray">
          <a:xfrm>
            <a:off x="5633049" y="1312202"/>
            <a:ext cx="6388834" cy="5166236"/>
          </a:xfrm>
          <a:prstGeom prst="roundRect">
            <a:avLst>
              <a:gd name="adj" fmla="val 4614"/>
            </a:avLst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72000" tIns="180000" rIns="396000" bIns="180000" rtlCol="0" anchor="t"/>
          <a:lstStyle/>
          <a:p>
            <a:pPr marL="615950" marR="0" lvl="2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Helvetica"/>
              <a:cs typeface="Helvetica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707C64-5E40-FF26-11F7-90B84ED09462}"/>
              </a:ext>
            </a:extLst>
          </p:cNvPr>
          <p:cNvSpPr/>
          <p:nvPr/>
        </p:nvSpPr>
        <p:spPr bwMode="gray">
          <a:xfrm>
            <a:off x="6934868" y="1075043"/>
            <a:ext cx="4049879" cy="411155"/>
          </a:xfrm>
          <a:prstGeom prst="roundRect">
            <a:avLst>
              <a:gd name="adj" fmla="val 50000"/>
            </a:avLst>
          </a:prstGeom>
          <a:solidFill>
            <a:srgbClr val="810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Area Funzionale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64F6DD-67C2-9168-09D5-1B1092409F06}"/>
              </a:ext>
            </a:extLst>
          </p:cNvPr>
          <p:cNvSpPr/>
          <p:nvPr/>
        </p:nvSpPr>
        <p:spPr bwMode="gray">
          <a:xfrm>
            <a:off x="11424926" y="134134"/>
            <a:ext cx="592334" cy="55399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82092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88900" tIns="576000" rIns="88900" bIns="88900" rtlCol="0" anchor="t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82092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5B4A9A-615B-4360-0BCF-4E2D6CFB773A}"/>
              </a:ext>
            </a:extLst>
          </p:cNvPr>
          <p:cNvSpPr/>
          <p:nvPr/>
        </p:nvSpPr>
        <p:spPr>
          <a:xfrm>
            <a:off x="11504914" y="199327"/>
            <a:ext cx="413657" cy="413657"/>
          </a:xfrm>
          <a:prstGeom prst="ellipse">
            <a:avLst/>
          </a:prstGeom>
          <a:solidFill>
            <a:srgbClr val="82092A"/>
          </a:solidFill>
          <a:ln>
            <a:solidFill>
              <a:srgbClr val="820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Graphic 14" descr="Playbook with solid fill">
            <a:extLst>
              <a:ext uri="{FF2B5EF4-FFF2-40B4-BE49-F238E27FC236}">
                <a16:creationId xmlns:a16="http://schemas.microsoft.com/office/drawing/2014/main" id="{5D460B26-CAA8-77EE-B344-33B2FEE263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41093" y="227441"/>
            <a:ext cx="360000" cy="36000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59BE0AFA-979C-4A4F-AC7A-951781529386}"/>
              </a:ext>
            </a:extLst>
          </p:cNvPr>
          <p:cNvSpPr txBox="1"/>
          <p:nvPr/>
        </p:nvSpPr>
        <p:spPr>
          <a:xfrm>
            <a:off x="10016512" y="100327"/>
            <a:ext cx="1417660" cy="26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rPr>
              <a:t>Data Lake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955F23F-4BE7-4FB4-BE75-8AF7544FB512}"/>
              </a:ext>
            </a:extLst>
          </p:cNvPr>
          <p:cNvSpPr/>
          <p:nvPr/>
        </p:nvSpPr>
        <p:spPr>
          <a:xfrm>
            <a:off x="7150374" y="1573973"/>
            <a:ext cx="3647243" cy="4740564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68000" rIns="72000" numCol="2" spcCol="252000" rtlCol="0" anchor="t"/>
          <a:lstStyle/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13131"/>
                </a:solidFill>
                <a:latin typeface="+mj-lt"/>
              </a:rPr>
              <a:t>TPL (Open data)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313131"/>
                </a:solidFill>
                <a:latin typeface="+mj-lt"/>
              </a:rPr>
              <a:t>Segnalazione</a:t>
            </a:r>
            <a:r>
              <a:rPr lang="en-US" sz="1400" dirty="0">
                <a:solidFill>
                  <a:srgbClr val="31313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+mj-lt"/>
              </a:rPr>
              <a:t>Eventi</a:t>
            </a:r>
            <a:r>
              <a:rPr lang="en-US" sz="1400" dirty="0">
                <a:solidFill>
                  <a:srgbClr val="313131"/>
                </a:solidFill>
                <a:latin typeface="+mj-lt"/>
              </a:rPr>
              <a:t> da </a:t>
            </a:r>
            <a:r>
              <a:rPr lang="en-US" sz="1400" dirty="0" err="1">
                <a:solidFill>
                  <a:srgbClr val="313131"/>
                </a:solidFill>
                <a:latin typeface="+mj-lt"/>
              </a:rPr>
              <a:t>Polizia</a:t>
            </a:r>
            <a:r>
              <a:rPr lang="en-US" sz="1400" dirty="0">
                <a:solidFill>
                  <a:srgbClr val="313131"/>
                </a:solidFill>
                <a:latin typeface="+mj-lt"/>
              </a:rPr>
              <a:t> Locale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13131"/>
                </a:solidFill>
                <a:latin typeface="+mj-lt"/>
              </a:rPr>
              <a:t>Floating Car Data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313131"/>
                </a:solidFill>
                <a:latin typeface="+mj-lt"/>
              </a:rPr>
              <a:t>Contapasseggeri</a:t>
            </a:r>
            <a:r>
              <a:rPr lang="en-US" sz="1400" dirty="0">
                <a:solidFill>
                  <a:srgbClr val="313131"/>
                </a:solidFill>
                <a:latin typeface="+mj-lt"/>
              </a:rPr>
              <a:t> 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313131"/>
                </a:solidFill>
                <a:latin typeface="+mj-lt"/>
              </a:rPr>
              <a:t>Cartografia</a:t>
            </a:r>
            <a:endParaRPr lang="en-US" sz="1400" dirty="0">
              <a:solidFill>
                <a:srgbClr val="313131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313131"/>
                </a:solidFill>
                <a:latin typeface="+mj-lt"/>
              </a:rPr>
              <a:t>Mobilità</a:t>
            </a:r>
            <a:r>
              <a:rPr lang="en-US" sz="1400" dirty="0">
                <a:solidFill>
                  <a:srgbClr val="31313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+mj-lt"/>
              </a:rPr>
              <a:t>Pedonale</a:t>
            </a:r>
            <a:endParaRPr lang="en-US" sz="1400" dirty="0">
              <a:solidFill>
                <a:srgbClr val="313131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313131"/>
                </a:solidFill>
                <a:latin typeface="+mj-lt"/>
              </a:rPr>
              <a:t>Piste</a:t>
            </a:r>
            <a:r>
              <a:rPr lang="en-US" sz="1400" dirty="0">
                <a:solidFill>
                  <a:srgbClr val="31313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+mj-lt"/>
              </a:rPr>
              <a:t>ciclabili</a:t>
            </a:r>
            <a:endParaRPr lang="en-US" sz="1400" dirty="0">
              <a:solidFill>
                <a:srgbClr val="313131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313131"/>
                </a:solidFill>
                <a:latin typeface="+mj-lt"/>
              </a:rPr>
              <a:t>Incidentalità</a:t>
            </a:r>
            <a:endParaRPr lang="en-US" sz="1400" dirty="0">
              <a:solidFill>
                <a:srgbClr val="313131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313131"/>
              </a:solidFill>
              <a:latin typeface="+mj-lt"/>
            </a:endParaRPr>
          </a:p>
          <a:p>
            <a:pPr>
              <a:spcBef>
                <a:spcPts val="1200"/>
              </a:spcBef>
              <a:buSzPct val="100000"/>
            </a:pPr>
            <a:endParaRPr lang="en-US" sz="1400" dirty="0">
              <a:solidFill>
                <a:srgbClr val="313131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313131"/>
                </a:solidFill>
                <a:latin typeface="+mj-lt"/>
              </a:rPr>
              <a:t>Permessi</a:t>
            </a:r>
            <a:endParaRPr lang="en-US" sz="1400" dirty="0">
              <a:solidFill>
                <a:srgbClr val="313131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13131"/>
                </a:solidFill>
                <a:latin typeface="+mj-lt"/>
              </a:rPr>
              <a:t>ZTL e sanzionamento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13131"/>
                </a:solidFill>
                <a:latin typeface="+mj-lt"/>
              </a:rPr>
              <a:t>PMV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13131"/>
                </a:solidFill>
                <a:latin typeface="+mj-lt"/>
              </a:rPr>
              <a:t>UTC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13131"/>
                </a:solidFill>
                <a:latin typeface="+mj-lt"/>
              </a:rPr>
              <a:t>TVCC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13131"/>
                </a:solidFill>
                <a:latin typeface="+mj-lt"/>
              </a:rPr>
              <a:t>Sharing </a:t>
            </a:r>
            <a:r>
              <a:rPr lang="en-US" sz="1400" dirty="0" err="1">
                <a:solidFill>
                  <a:srgbClr val="313131"/>
                </a:solidFill>
                <a:latin typeface="+mj-lt"/>
              </a:rPr>
              <a:t>Pubblico</a:t>
            </a:r>
            <a:endParaRPr lang="en-US" sz="1400" dirty="0">
              <a:solidFill>
                <a:srgbClr val="313131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13131"/>
                </a:solidFill>
                <a:latin typeface="+mj-lt"/>
              </a:rPr>
              <a:t>Sharing </a:t>
            </a:r>
            <a:r>
              <a:rPr lang="en-US" sz="1400" dirty="0" err="1">
                <a:solidFill>
                  <a:srgbClr val="313131"/>
                </a:solidFill>
                <a:latin typeface="+mj-lt"/>
              </a:rPr>
              <a:t>Privato</a:t>
            </a:r>
            <a:endParaRPr lang="en-US" sz="1400" dirty="0">
              <a:solidFill>
                <a:srgbClr val="313131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313131"/>
                </a:solidFill>
                <a:latin typeface="+mj-lt"/>
              </a:rPr>
              <a:t>Manutenzione</a:t>
            </a:r>
            <a:r>
              <a:rPr lang="en-US" sz="1400" dirty="0">
                <a:solidFill>
                  <a:srgbClr val="313131"/>
                </a:solidFill>
                <a:latin typeface="+mj-lt"/>
              </a:rPr>
              <a:t> 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13131"/>
                </a:solidFill>
                <a:latin typeface="+mj-lt"/>
              </a:rPr>
              <a:t>Taxi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313131"/>
                </a:solidFill>
                <a:latin typeface="+mj-lt"/>
              </a:rPr>
              <a:t>Stazioni</a:t>
            </a:r>
            <a:r>
              <a:rPr lang="en-US" sz="1400" dirty="0">
                <a:solidFill>
                  <a:srgbClr val="313131"/>
                </a:solidFill>
                <a:latin typeface="+mj-lt"/>
              </a:rPr>
              <a:t> di </a:t>
            </a:r>
            <a:r>
              <a:rPr lang="en-US" sz="1400" dirty="0" err="1">
                <a:solidFill>
                  <a:srgbClr val="313131"/>
                </a:solidFill>
                <a:latin typeface="+mj-lt"/>
              </a:rPr>
              <a:t>misura</a:t>
            </a:r>
            <a:endParaRPr lang="en-US" sz="1400" dirty="0">
              <a:solidFill>
                <a:srgbClr val="313131"/>
              </a:solidFill>
              <a:latin typeface="+mj-lt"/>
            </a:endParaRPr>
          </a:p>
        </p:txBody>
      </p:sp>
      <p:pic>
        <p:nvPicPr>
          <p:cNvPr id="18" name="Picture 4" descr="Città meno inquinate e più green: utopia realizzabile con la Smart ...">
            <a:extLst>
              <a:ext uri="{FF2B5EF4-FFF2-40B4-BE49-F238E27FC236}">
                <a16:creationId xmlns:a16="http://schemas.microsoft.com/office/drawing/2014/main" id="{CB8CCA19-1CE5-4AEA-9BC3-29DA13A73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/>
          <a:stretch/>
        </p:blipFill>
        <p:spPr bwMode="auto">
          <a:xfrm>
            <a:off x="599885" y="2645517"/>
            <a:ext cx="4575715" cy="3247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raffic Wallpapers - Top Free Traffic Backgrounds - WallpaperAccess">
            <a:extLst>
              <a:ext uri="{FF2B5EF4-FFF2-40B4-BE49-F238E27FC236}">
                <a16:creationId xmlns:a16="http://schemas.microsoft.com/office/drawing/2014/main" id="{70DC23B5-CD3D-9BA9-2E59-BE93BB706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83" t="37488" r="31346" b="6491"/>
          <a:stretch/>
        </p:blipFill>
        <p:spPr>
          <a:xfrm>
            <a:off x="-1" y="0"/>
            <a:ext cx="9162107" cy="6858000"/>
          </a:xfrm>
          <a:prstGeom prst="homePlate">
            <a:avLst>
              <a:gd name="adj" fmla="val 26390"/>
            </a:avLst>
          </a:prstGeom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98215687-89D3-165B-FCC7-C992257D97B3}"/>
              </a:ext>
            </a:extLst>
          </p:cNvPr>
          <p:cNvSpPr/>
          <p:nvPr/>
        </p:nvSpPr>
        <p:spPr>
          <a:xfrm>
            <a:off x="-1" y="0"/>
            <a:ext cx="9225481" cy="6858000"/>
          </a:xfrm>
          <a:prstGeom prst="homePlate">
            <a:avLst>
              <a:gd name="adj" fmla="val 27757"/>
            </a:avLst>
          </a:prstGeom>
          <a:gradFill>
            <a:gsLst>
              <a:gs pos="1149">
                <a:schemeClr val="tx1"/>
              </a:gs>
              <a:gs pos="49000">
                <a:schemeClr val="tx1">
                  <a:lumMod val="65000"/>
                  <a:lumOff val="35000"/>
                  <a:alpha val="22000"/>
                </a:schemeClr>
              </a:gs>
              <a:gs pos="100000">
                <a:schemeClr val="tx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Helvetica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F2D875-B329-89D8-B3C1-2234AE97B687}"/>
              </a:ext>
            </a:extLst>
          </p:cNvPr>
          <p:cNvSpPr/>
          <p:nvPr/>
        </p:nvSpPr>
        <p:spPr bwMode="gray">
          <a:xfrm>
            <a:off x="2037806" y="1229252"/>
            <a:ext cx="9984077" cy="412888"/>
          </a:xfrm>
          <a:prstGeom prst="roundRect">
            <a:avLst>
              <a:gd name="adj" fmla="val 40470"/>
            </a:avLst>
          </a:prstGeom>
          <a:solidFill>
            <a:srgbClr val="7E022B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180000" rIns="396000" bIns="180000" rtlCol="0" anchor="ctr"/>
          <a:lstStyle/>
          <a:p>
            <a:pPr marL="615950" marR="0" lvl="2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3"/>
          <p:cNvSpPr txBox="1">
            <a:spLocks/>
          </p:cNvSpPr>
          <p:nvPr/>
        </p:nvSpPr>
        <p:spPr bwMode="gray">
          <a:xfrm>
            <a:off x="472493" y="297559"/>
            <a:ext cx="11346715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901DADE-C452-CB23-8F74-955AE59B3D2A}"/>
              </a:ext>
            </a:extLst>
          </p:cNvPr>
          <p:cNvSpPr txBox="1">
            <a:spLocks/>
          </p:cNvSpPr>
          <p:nvPr/>
        </p:nvSpPr>
        <p:spPr>
          <a:xfrm>
            <a:off x="469900" y="315500"/>
            <a:ext cx="11252200" cy="334102"/>
          </a:xfr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 Nuova Centrale della Mobilità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70ADBE-8F55-6E28-E108-4B043D1A8A00}"/>
              </a:ext>
            </a:extLst>
          </p:cNvPr>
          <p:cNvSpPr/>
          <p:nvPr/>
        </p:nvSpPr>
        <p:spPr bwMode="gray">
          <a:xfrm>
            <a:off x="2037806" y="1312202"/>
            <a:ext cx="9984077" cy="5071345"/>
          </a:xfrm>
          <a:prstGeom prst="roundRect">
            <a:avLst>
              <a:gd name="adj" fmla="val 4614"/>
            </a:avLst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72000" tIns="180000" rIns="396000" bIns="180000" rtlCol="0" anchor="t"/>
          <a:lstStyle/>
          <a:p>
            <a:pPr marL="615950" marR="0" lvl="2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Helvetica"/>
              <a:cs typeface="Helvetica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707C64-5E40-FF26-11F7-90B84ED09462}"/>
              </a:ext>
            </a:extLst>
          </p:cNvPr>
          <p:cNvSpPr/>
          <p:nvPr/>
        </p:nvSpPr>
        <p:spPr bwMode="gray">
          <a:xfrm>
            <a:off x="5041132" y="1075043"/>
            <a:ext cx="4049879" cy="411155"/>
          </a:xfrm>
          <a:prstGeom prst="roundRect">
            <a:avLst>
              <a:gd name="adj" fmla="val 50000"/>
            </a:avLst>
          </a:prstGeom>
          <a:solidFill>
            <a:srgbClr val="810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 NUMERI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3453A1-0626-AB5C-F67D-EC369079F09D}"/>
              </a:ext>
            </a:extLst>
          </p:cNvPr>
          <p:cNvSpPr/>
          <p:nvPr/>
        </p:nvSpPr>
        <p:spPr bwMode="gray">
          <a:xfrm>
            <a:off x="11424926" y="134134"/>
            <a:ext cx="592334" cy="55399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82092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88900" tIns="576000" rIns="88900" bIns="88900" rtlCol="0" anchor="t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82092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F42B28-96A5-6D13-B69B-67F2478588AA}"/>
              </a:ext>
            </a:extLst>
          </p:cNvPr>
          <p:cNvSpPr/>
          <p:nvPr/>
        </p:nvSpPr>
        <p:spPr>
          <a:xfrm>
            <a:off x="11504914" y="199327"/>
            <a:ext cx="413657" cy="413657"/>
          </a:xfrm>
          <a:prstGeom prst="ellipse">
            <a:avLst/>
          </a:prstGeom>
          <a:solidFill>
            <a:srgbClr val="82092A"/>
          </a:solidFill>
          <a:ln>
            <a:solidFill>
              <a:srgbClr val="820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Grafico 11">
            <a:extLst>
              <a:ext uri="{FF2B5EF4-FFF2-40B4-BE49-F238E27FC236}">
                <a16:creationId xmlns:a16="http://schemas.microsoft.com/office/drawing/2014/main" id="{8A5674CB-D5CC-DF03-676A-F56F310C92D8}"/>
              </a:ext>
            </a:extLst>
          </p:cNvPr>
          <p:cNvGraphicFramePr>
            <a:graphicFrameLocks/>
          </p:cNvGraphicFramePr>
          <p:nvPr/>
        </p:nvGraphicFramePr>
        <p:xfrm>
          <a:off x="8867580" y="1719390"/>
          <a:ext cx="3237867" cy="312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TextBox 3">
            <a:extLst>
              <a:ext uri="{FF2B5EF4-FFF2-40B4-BE49-F238E27FC236}">
                <a16:creationId xmlns:a16="http://schemas.microsoft.com/office/drawing/2014/main" id="{FBE19A0B-3037-4BF3-9E97-97FA2B091C3A}"/>
              </a:ext>
            </a:extLst>
          </p:cNvPr>
          <p:cNvSpPr txBox="1"/>
          <p:nvPr/>
        </p:nvSpPr>
        <p:spPr>
          <a:xfrm>
            <a:off x="10016512" y="100327"/>
            <a:ext cx="1417660" cy="45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rPr>
              <a:t>La Nuova Centrale della Mobilità 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AEA62E3-CC17-4FE0-B29D-7EB8886F26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7792" y="2035239"/>
            <a:ext cx="924204" cy="3886200"/>
          </a:xfrm>
          <a:prstGeom prst="rect">
            <a:avLst/>
          </a:prstGeom>
        </p:spPr>
      </p:pic>
      <p:sp>
        <p:nvSpPr>
          <p:cNvPr id="24" name="CasellaDiTesto 14">
            <a:extLst>
              <a:ext uri="{FF2B5EF4-FFF2-40B4-BE49-F238E27FC236}">
                <a16:creationId xmlns:a16="http://schemas.microsoft.com/office/drawing/2014/main" id="{25F6A0D0-56FB-4651-9681-2103301D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240" y="2392946"/>
            <a:ext cx="1706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solidFill>
                  <a:srgbClr val="404040"/>
                </a:solidFill>
                <a:latin typeface="+mj-lt"/>
              </a:rPr>
              <a:t>Infomobilità</a:t>
            </a:r>
          </a:p>
        </p:txBody>
      </p:sp>
      <p:sp>
        <p:nvSpPr>
          <p:cNvPr id="25" name="CasellaDiTesto 15">
            <a:extLst>
              <a:ext uri="{FF2B5EF4-FFF2-40B4-BE49-F238E27FC236}">
                <a16:creationId xmlns:a16="http://schemas.microsoft.com/office/drawing/2014/main" id="{82ED65A6-B6C0-4677-8228-C9206DED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022" y="3788781"/>
            <a:ext cx="1971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solidFill>
                  <a:srgbClr val="404040"/>
                </a:solidFill>
                <a:latin typeface="+mj-lt"/>
              </a:rPr>
              <a:t>Sanzionamento</a:t>
            </a:r>
          </a:p>
        </p:txBody>
      </p:sp>
      <p:sp>
        <p:nvSpPr>
          <p:cNvPr id="28" name="CasellaDiTesto 13">
            <a:extLst>
              <a:ext uri="{FF2B5EF4-FFF2-40B4-BE49-F238E27FC236}">
                <a16:creationId xmlns:a16="http://schemas.microsoft.com/office/drawing/2014/main" id="{F4F407C2-F6CF-4758-8DBA-70065BCE2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213" y="5030794"/>
            <a:ext cx="1706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solidFill>
                  <a:srgbClr val="404040"/>
                </a:solidFill>
                <a:latin typeface="+mj-lt"/>
              </a:rPr>
              <a:t>Monitoraggio</a:t>
            </a:r>
          </a:p>
          <a:p>
            <a:r>
              <a:rPr lang="it-IT" sz="1600" dirty="0">
                <a:solidFill>
                  <a:srgbClr val="404040"/>
                </a:solidFill>
                <a:latin typeface="+mj-lt"/>
              </a:rPr>
              <a:t>Regolazione</a:t>
            </a:r>
          </a:p>
          <a:p>
            <a:r>
              <a:rPr lang="it-IT" sz="1600" dirty="0">
                <a:solidFill>
                  <a:srgbClr val="404040"/>
                </a:solidFill>
                <a:latin typeface="+mj-lt"/>
              </a:rPr>
              <a:t>Controllo</a:t>
            </a:r>
          </a:p>
        </p:txBody>
      </p:sp>
      <p:sp>
        <p:nvSpPr>
          <p:cNvPr id="32" name="CasellaDiTesto 24">
            <a:extLst>
              <a:ext uri="{FF2B5EF4-FFF2-40B4-BE49-F238E27FC236}">
                <a16:creationId xmlns:a16="http://schemas.microsoft.com/office/drawing/2014/main" id="{DA40AB02-5B42-48BB-B863-9CE3D112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784" y="2192682"/>
            <a:ext cx="4160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>
                <a:solidFill>
                  <a:srgbClr val="404040"/>
                </a:solidFill>
                <a:latin typeface="+mj-lt"/>
              </a:rPr>
              <a:t>Pannelli a messaggio variabile (PMV)</a:t>
            </a:r>
          </a:p>
          <a:p>
            <a:r>
              <a:rPr lang="it-IT" sz="1400" dirty="0">
                <a:solidFill>
                  <a:srgbClr val="404040"/>
                </a:solidFill>
                <a:latin typeface="+mj-lt"/>
              </a:rPr>
              <a:t>Paline elettroniche</a:t>
            </a:r>
          </a:p>
        </p:txBody>
      </p:sp>
      <p:sp>
        <p:nvSpPr>
          <p:cNvPr id="33" name="CasellaDiTesto 27">
            <a:extLst>
              <a:ext uri="{FF2B5EF4-FFF2-40B4-BE49-F238E27FC236}">
                <a16:creationId xmlns:a16="http://schemas.microsoft.com/office/drawing/2014/main" id="{1BA62147-058E-4DC2-B38B-11D71C2D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888" y="2195325"/>
            <a:ext cx="788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66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300</a:t>
            </a:r>
          </a:p>
        </p:txBody>
      </p:sp>
      <p:sp>
        <p:nvSpPr>
          <p:cNvPr id="34" name="CasellaDiTesto 27">
            <a:extLst>
              <a:ext uri="{FF2B5EF4-FFF2-40B4-BE49-F238E27FC236}">
                <a16:creationId xmlns:a16="http://schemas.microsoft.com/office/drawing/2014/main" id="{71F5AC74-3B21-45FD-B90D-E72B0A4B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241" y="2210723"/>
            <a:ext cx="788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102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724</a:t>
            </a:r>
          </a:p>
        </p:txBody>
      </p:sp>
      <p:cxnSp>
        <p:nvCxnSpPr>
          <p:cNvPr id="35" name="Connettore 1 9">
            <a:extLst>
              <a:ext uri="{FF2B5EF4-FFF2-40B4-BE49-F238E27FC236}">
                <a16:creationId xmlns:a16="http://schemas.microsoft.com/office/drawing/2014/main" id="{ECDF23AD-53D8-4471-94D9-B1E07BF76CFC}"/>
              </a:ext>
            </a:extLst>
          </p:cNvPr>
          <p:cNvCxnSpPr>
            <a:cxnSpLocks/>
          </p:cNvCxnSpPr>
          <p:nvPr/>
        </p:nvCxnSpPr>
        <p:spPr>
          <a:xfrm>
            <a:off x="3823240" y="2070174"/>
            <a:ext cx="7064887" cy="0"/>
          </a:xfrm>
          <a:prstGeom prst="line">
            <a:avLst/>
          </a:prstGeom>
          <a:ln>
            <a:solidFill>
              <a:srgbClr val="450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9">
            <a:extLst>
              <a:ext uri="{FF2B5EF4-FFF2-40B4-BE49-F238E27FC236}">
                <a16:creationId xmlns:a16="http://schemas.microsoft.com/office/drawing/2014/main" id="{E1DF27EF-C050-45E4-8843-51FF186A8AA6}"/>
              </a:ext>
            </a:extLst>
          </p:cNvPr>
          <p:cNvCxnSpPr>
            <a:cxnSpLocks/>
          </p:cNvCxnSpPr>
          <p:nvPr/>
        </p:nvCxnSpPr>
        <p:spPr>
          <a:xfrm>
            <a:off x="3803022" y="3447527"/>
            <a:ext cx="7064887" cy="0"/>
          </a:xfrm>
          <a:prstGeom prst="line">
            <a:avLst/>
          </a:prstGeom>
          <a:ln>
            <a:solidFill>
              <a:srgbClr val="450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9">
            <a:extLst>
              <a:ext uri="{FF2B5EF4-FFF2-40B4-BE49-F238E27FC236}">
                <a16:creationId xmlns:a16="http://schemas.microsoft.com/office/drawing/2014/main" id="{41BB688A-8343-4412-9770-07E2E4884F89}"/>
              </a:ext>
            </a:extLst>
          </p:cNvPr>
          <p:cNvCxnSpPr>
            <a:cxnSpLocks/>
          </p:cNvCxnSpPr>
          <p:nvPr/>
        </p:nvCxnSpPr>
        <p:spPr>
          <a:xfrm>
            <a:off x="3756341" y="4828769"/>
            <a:ext cx="7064887" cy="0"/>
          </a:xfrm>
          <a:prstGeom prst="line">
            <a:avLst/>
          </a:prstGeom>
          <a:ln>
            <a:solidFill>
              <a:srgbClr val="450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9">
            <a:extLst>
              <a:ext uri="{FF2B5EF4-FFF2-40B4-BE49-F238E27FC236}">
                <a16:creationId xmlns:a16="http://schemas.microsoft.com/office/drawing/2014/main" id="{022B08FB-021A-44FC-9D52-4CC18D71F918}"/>
              </a:ext>
            </a:extLst>
          </p:cNvPr>
          <p:cNvCxnSpPr>
            <a:cxnSpLocks/>
          </p:cNvCxnSpPr>
          <p:nvPr/>
        </p:nvCxnSpPr>
        <p:spPr>
          <a:xfrm>
            <a:off x="3823240" y="6044076"/>
            <a:ext cx="7064887" cy="0"/>
          </a:xfrm>
          <a:prstGeom prst="line">
            <a:avLst/>
          </a:prstGeom>
          <a:ln>
            <a:solidFill>
              <a:srgbClr val="450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27">
            <a:extLst>
              <a:ext uri="{FF2B5EF4-FFF2-40B4-BE49-F238E27FC236}">
                <a16:creationId xmlns:a16="http://schemas.microsoft.com/office/drawing/2014/main" id="{CDDD32B1-ECE1-45EB-A58F-71AAAF79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955" y="1729167"/>
            <a:ext cx="11700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400" b="1" dirty="0">
                <a:solidFill>
                  <a:srgbClr val="580E1F"/>
                </a:solidFill>
                <a:latin typeface="+mj-lt"/>
              </a:rPr>
              <a:t>Anno 2016</a:t>
            </a:r>
          </a:p>
        </p:txBody>
      </p:sp>
      <p:sp>
        <p:nvSpPr>
          <p:cNvPr id="40" name="CasellaDiTesto 27">
            <a:extLst>
              <a:ext uri="{FF2B5EF4-FFF2-40B4-BE49-F238E27FC236}">
                <a16:creationId xmlns:a16="http://schemas.microsoft.com/office/drawing/2014/main" id="{807ECC3D-2730-4474-9A8A-08BEEBFC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2355" y="1699691"/>
            <a:ext cx="11700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400" b="1" dirty="0">
                <a:solidFill>
                  <a:srgbClr val="580E1F"/>
                </a:solidFill>
                <a:latin typeface="+mj-lt"/>
              </a:rPr>
              <a:t>Oggi</a:t>
            </a:r>
          </a:p>
        </p:txBody>
      </p:sp>
      <p:sp>
        <p:nvSpPr>
          <p:cNvPr id="41" name="CasellaDiTesto 25">
            <a:extLst>
              <a:ext uri="{FF2B5EF4-FFF2-40B4-BE49-F238E27FC236}">
                <a16:creationId xmlns:a16="http://schemas.microsoft.com/office/drawing/2014/main" id="{0D621A39-BF4E-4985-A8A5-D93B9D6BC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783" y="3576336"/>
            <a:ext cx="542225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404040"/>
                </a:solidFill>
                <a:latin typeface="+mj-lt"/>
              </a:rPr>
              <a:t>Varchi elettronici ZTL</a:t>
            </a:r>
          </a:p>
          <a:p>
            <a:r>
              <a:rPr lang="it-IT" sz="1400" dirty="0">
                <a:solidFill>
                  <a:srgbClr val="404040"/>
                </a:solidFill>
                <a:latin typeface="+mj-lt"/>
              </a:rPr>
              <a:t>Varchi corsie preferenziali TPL</a:t>
            </a:r>
          </a:p>
          <a:p>
            <a:r>
              <a:rPr lang="it-IT" sz="1400" dirty="0" err="1">
                <a:solidFill>
                  <a:srgbClr val="404040"/>
                </a:solidFill>
                <a:latin typeface="+mj-lt"/>
              </a:rPr>
              <a:t>Vistared</a:t>
            </a:r>
            <a:endParaRPr lang="it-IT" sz="1400" dirty="0">
              <a:solidFill>
                <a:srgbClr val="404040"/>
              </a:solidFill>
              <a:latin typeface="+mj-lt"/>
            </a:endParaRPr>
          </a:p>
          <a:p>
            <a:r>
              <a:rPr lang="it-IT" sz="1400" dirty="0" err="1">
                <a:solidFill>
                  <a:srgbClr val="404040"/>
                </a:solidFill>
                <a:latin typeface="+mj-lt"/>
              </a:rPr>
              <a:t>Safety</a:t>
            </a:r>
            <a:r>
              <a:rPr lang="it-IT" sz="1400" dirty="0">
                <a:solidFill>
                  <a:srgbClr val="404040"/>
                </a:solidFill>
                <a:latin typeface="+mj-lt"/>
              </a:rPr>
              <a:t> Tutor</a:t>
            </a:r>
          </a:p>
          <a:p>
            <a:r>
              <a:rPr lang="it-IT" sz="1400" dirty="0">
                <a:solidFill>
                  <a:srgbClr val="404040"/>
                </a:solidFill>
                <a:latin typeface="+mj-lt"/>
              </a:rPr>
              <a:t>Velox				     //                            4</a:t>
            </a:r>
          </a:p>
        </p:txBody>
      </p:sp>
      <p:sp>
        <p:nvSpPr>
          <p:cNvPr id="42" name="CasellaDiTesto 28">
            <a:extLst>
              <a:ext uri="{FF2B5EF4-FFF2-40B4-BE49-F238E27FC236}">
                <a16:creationId xmlns:a16="http://schemas.microsoft.com/office/drawing/2014/main" id="{3EF32696-D1F5-4134-A748-5F5BF3602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933" y="3535543"/>
            <a:ext cx="788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47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17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11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2</a:t>
            </a:r>
          </a:p>
        </p:txBody>
      </p:sp>
      <p:sp>
        <p:nvSpPr>
          <p:cNvPr id="43" name="CasellaDiTesto 28">
            <a:extLst>
              <a:ext uri="{FF2B5EF4-FFF2-40B4-BE49-F238E27FC236}">
                <a16:creationId xmlns:a16="http://schemas.microsoft.com/office/drawing/2014/main" id="{52D2DD3C-E182-4C4E-A850-520967504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9286" y="3550941"/>
            <a:ext cx="788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132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37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11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2</a:t>
            </a:r>
          </a:p>
        </p:txBody>
      </p:sp>
      <p:sp>
        <p:nvSpPr>
          <p:cNvPr id="44" name="CasellaDiTesto 26">
            <a:extLst>
              <a:ext uri="{FF2B5EF4-FFF2-40B4-BE49-F238E27FC236}">
                <a16:creationId xmlns:a16="http://schemas.microsoft.com/office/drawing/2014/main" id="{FD1771B4-50EB-45CE-A593-F89E9476B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181" y="5075716"/>
            <a:ext cx="4187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>
                <a:solidFill>
                  <a:srgbClr val="404040"/>
                </a:solidFill>
                <a:latin typeface="+mj-lt"/>
              </a:rPr>
              <a:t>Telecamere di videosorveglianza</a:t>
            </a:r>
          </a:p>
          <a:p>
            <a:r>
              <a:rPr lang="it-IT" sz="1400" dirty="0">
                <a:solidFill>
                  <a:srgbClr val="404040"/>
                </a:solidFill>
                <a:latin typeface="+mj-lt"/>
              </a:rPr>
              <a:t>Stazioni di Misura</a:t>
            </a:r>
          </a:p>
          <a:p>
            <a:r>
              <a:rPr lang="it-IT" sz="1400" dirty="0">
                <a:solidFill>
                  <a:srgbClr val="404040"/>
                </a:solidFill>
                <a:latin typeface="+mj-lt"/>
              </a:rPr>
              <a:t>Impianti semaforici</a:t>
            </a:r>
          </a:p>
        </p:txBody>
      </p:sp>
      <p:sp>
        <p:nvSpPr>
          <p:cNvPr id="45" name="CasellaDiTesto 29">
            <a:extLst>
              <a:ext uri="{FF2B5EF4-FFF2-40B4-BE49-F238E27FC236}">
                <a16:creationId xmlns:a16="http://schemas.microsoft.com/office/drawing/2014/main" id="{C446938F-6C3D-464E-8828-5B134B0F8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4254" y="5072061"/>
            <a:ext cx="7889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75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130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1.376</a:t>
            </a:r>
          </a:p>
        </p:txBody>
      </p:sp>
      <p:sp>
        <p:nvSpPr>
          <p:cNvPr id="46" name="CasellaDiTesto 29">
            <a:extLst>
              <a:ext uri="{FF2B5EF4-FFF2-40B4-BE49-F238E27FC236}">
                <a16:creationId xmlns:a16="http://schemas.microsoft.com/office/drawing/2014/main" id="{E1F96C81-4FB7-4AD2-B688-EDFC2D6B3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2607" y="5087459"/>
            <a:ext cx="7889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93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64</a:t>
            </a: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1.458</a:t>
            </a:r>
          </a:p>
        </p:txBody>
      </p:sp>
      <p:sp>
        <p:nvSpPr>
          <p:cNvPr id="47" name="CasellaDiTesto 29">
            <a:extLst>
              <a:ext uri="{FF2B5EF4-FFF2-40B4-BE49-F238E27FC236}">
                <a16:creationId xmlns:a16="http://schemas.microsoft.com/office/drawing/2014/main" id="{852A04B5-8E3A-49C3-A701-0E1B77EE9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4845" y="5072653"/>
            <a:ext cx="7889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it-IT" sz="1400" dirty="0">
              <a:solidFill>
                <a:srgbClr val="580E1F"/>
              </a:solidFill>
              <a:latin typeface="+mj-lt"/>
            </a:endParaRPr>
          </a:p>
          <a:p>
            <a:pPr algn="r"/>
            <a:endParaRPr lang="it-IT" sz="1400" dirty="0">
              <a:solidFill>
                <a:srgbClr val="580E1F"/>
              </a:solidFill>
              <a:latin typeface="+mj-lt"/>
            </a:endParaRPr>
          </a:p>
          <a:p>
            <a:pPr algn="r"/>
            <a:r>
              <a:rPr lang="it-IT" sz="1400" dirty="0">
                <a:solidFill>
                  <a:srgbClr val="580E1F"/>
                </a:solidFill>
                <a:latin typeface="+mj-lt"/>
              </a:rPr>
              <a:t>(*)</a:t>
            </a:r>
          </a:p>
        </p:txBody>
      </p:sp>
      <p:sp>
        <p:nvSpPr>
          <p:cNvPr id="48" name="CasellaDiTesto 29">
            <a:extLst>
              <a:ext uri="{FF2B5EF4-FFF2-40B4-BE49-F238E27FC236}">
                <a16:creationId xmlns:a16="http://schemas.microsoft.com/office/drawing/2014/main" id="{B036AEC7-083E-45C6-8D23-CC78A9A58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282" y="6036765"/>
            <a:ext cx="6257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580E1F"/>
                </a:solidFill>
                <a:latin typeface="+mj-lt"/>
              </a:rPr>
              <a:t>(*)  di cui 879 impianti centralizzati</a:t>
            </a:r>
          </a:p>
        </p:txBody>
      </p:sp>
      <p:pic>
        <p:nvPicPr>
          <p:cNvPr id="49" name="Graphic 4" descr="Playbook with solid fill">
            <a:extLst>
              <a:ext uri="{FF2B5EF4-FFF2-40B4-BE49-F238E27FC236}">
                <a16:creationId xmlns:a16="http://schemas.microsoft.com/office/drawing/2014/main" id="{3BB393EC-0C22-4889-AFD4-BC71CF4A06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41093" y="22744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raffic Wallpapers - Top Free Traffic Backgrounds - WallpaperAccess">
            <a:extLst>
              <a:ext uri="{FF2B5EF4-FFF2-40B4-BE49-F238E27FC236}">
                <a16:creationId xmlns:a16="http://schemas.microsoft.com/office/drawing/2014/main" id="{70DC23B5-CD3D-9BA9-2E59-BE93BB706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83" t="37488" r="31346" b="6491"/>
          <a:stretch/>
        </p:blipFill>
        <p:spPr>
          <a:xfrm>
            <a:off x="-1" y="0"/>
            <a:ext cx="9162107" cy="6858000"/>
          </a:xfrm>
          <a:prstGeom prst="homePlate">
            <a:avLst>
              <a:gd name="adj" fmla="val 26390"/>
            </a:avLst>
          </a:prstGeom>
        </p:spPr>
      </p:pic>
      <p:pic>
        <p:nvPicPr>
          <p:cNvPr id="19" name="Picture 26" descr="Covid-19: salta la privacy. Google Alphabet fornisce i dati sulla ...">
            <a:extLst>
              <a:ext uri="{FF2B5EF4-FFF2-40B4-BE49-F238E27FC236}">
                <a16:creationId xmlns:a16="http://schemas.microsoft.com/office/drawing/2014/main" id="{F6129B49-2FF9-435F-86EB-A69CC97F6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t="1" r="-47" b="19055"/>
          <a:stretch/>
        </p:blipFill>
        <p:spPr bwMode="auto">
          <a:xfrm>
            <a:off x="273024" y="915105"/>
            <a:ext cx="4664344" cy="3022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98215687-89D3-165B-FCC7-C992257D97B3}"/>
              </a:ext>
            </a:extLst>
          </p:cNvPr>
          <p:cNvSpPr/>
          <p:nvPr/>
        </p:nvSpPr>
        <p:spPr>
          <a:xfrm>
            <a:off x="-1" y="58754"/>
            <a:ext cx="9225481" cy="6858000"/>
          </a:xfrm>
          <a:prstGeom prst="homePlate">
            <a:avLst>
              <a:gd name="adj" fmla="val 27757"/>
            </a:avLst>
          </a:prstGeom>
          <a:gradFill>
            <a:gsLst>
              <a:gs pos="1149">
                <a:schemeClr val="tx1"/>
              </a:gs>
              <a:gs pos="49000">
                <a:schemeClr val="tx1">
                  <a:lumMod val="65000"/>
                  <a:lumOff val="35000"/>
                  <a:alpha val="22000"/>
                </a:schemeClr>
              </a:gs>
              <a:gs pos="100000">
                <a:schemeClr val="tx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Helvetica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F2D875-B329-89D8-B3C1-2234AE97B687}"/>
              </a:ext>
            </a:extLst>
          </p:cNvPr>
          <p:cNvSpPr/>
          <p:nvPr/>
        </p:nvSpPr>
        <p:spPr bwMode="gray">
          <a:xfrm>
            <a:off x="273024" y="1703706"/>
            <a:ext cx="11748859" cy="412888"/>
          </a:xfrm>
          <a:prstGeom prst="roundRect">
            <a:avLst>
              <a:gd name="adj" fmla="val 40470"/>
            </a:avLst>
          </a:prstGeom>
          <a:solidFill>
            <a:srgbClr val="7E022B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180000" rIns="396000" bIns="180000" rtlCol="0" anchor="ctr"/>
          <a:lstStyle/>
          <a:p>
            <a:pPr marL="615950" marR="0" lvl="2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3"/>
          <p:cNvSpPr txBox="1">
            <a:spLocks/>
          </p:cNvSpPr>
          <p:nvPr/>
        </p:nvSpPr>
        <p:spPr bwMode="gray">
          <a:xfrm>
            <a:off x="472493" y="297559"/>
            <a:ext cx="11346715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901DADE-C452-CB23-8F74-955AE59B3D2A}"/>
              </a:ext>
            </a:extLst>
          </p:cNvPr>
          <p:cNvSpPr txBox="1">
            <a:spLocks/>
          </p:cNvSpPr>
          <p:nvPr/>
        </p:nvSpPr>
        <p:spPr>
          <a:xfrm>
            <a:off x="469900" y="315500"/>
            <a:ext cx="11252200" cy="334102"/>
          </a:xfr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COMMAND &amp; CONTROL ROOM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70ADBE-8F55-6E28-E108-4B043D1A8A00}"/>
              </a:ext>
            </a:extLst>
          </p:cNvPr>
          <p:cNvSpPr/>
          <p:nvPr/>
        </p:nvSpPr>
        <p:spPr bwMode="gray">
          <a:xfrm>
            <a:off x="273024" y="1852411"/>
            <a:ext cx="11748859" cy="4626027"/>
          </a:xfrm>
          <a:prstGeom prst="roundRect">
            <a:avLst>
              <a:gd name="adj" fmla="val 4614"/>
            </a:avLst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72000" tIns="180000" rIns="396000" bIns="180000" rtlCol="0" anchor="t"/>
          <a:lstStyle/>
          <a:p>
            <a:pPr marL="615950" marR="0" lvl="2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Helvetica"/>
              <a:cs typeface="Helvetica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707C64-5E40-FF26-11F7-90B84ED09462}"/>
              </a:ext>
            </a:extLst>
          </p:cNvPr>
          <p:cNvSpPr/>
          <p:nvPr/>
        </p:nvSpPr>
        <p:spPr bwMode="gray">
          <a:xfrm>
            <a:off x="4252061" y="1523609"/>
            <a:ext cx="4049879" cy="411155"/>
          </a:xfrm>
          <a:prstGeom prst="roundRect">
            <a:avLst>
              <a:gd name="adj" fmla="val 50000"/>
            </a:avLst>
          </a:prstGeom>
          <a:solidFill>
            <a:srgbClr val="810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Obiettivi del C&amp;CR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64F6DD-67C2-9168-09D5-1B1092409F06}"/>
              </a:ext>
            </a:extLst>
          </p:cNvPr>
          <p:cNvSpPr/>
          <p:nvPr/>
        </p:nvSpPr>
        <p:spPr bwMode="gray">
          <a:xfrm>
            <a:off x="11424926" y="134134"/>
            <a:ext cx="592334" cy="55399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82092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88900" tIns="576000" rIns="88900" bIns="88900" rtlCol="0" anchor="t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82092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5B4A9A-615B-4360-0BCF-4E2D6CFB773A}"/>
              </a:ext>
            </a:extLst>
          </p:cNvPr>
          <p:cNvSpPr/>
          <p:nvPr/>
        </p:nvSpPr>
        <p:spPr>
          <a:xfrm>
            <a:off x="11504914" y="199327"/>
            <a:ext cx="413657" cy="413657"/>
          </a:xfrm>
          <a:prstGeom prst="ellipse">
            <a:avLst/>
          </a:prstGeom>
          <a:solidFill>
            <a:srgbClr val="82092A"/>
          </a:solidFill>
          <a:ln>
            <a:solidFill>
              <a:srgbClr val="820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Graphic 14" descr="Playbook with solid fill">
            <a:extLst>
              <a:ext uri="{FF2B5EF4-FFF2-40B4-BE49-F238E27FC236}">
                <a16:creationId xmlns:a16="http://schemas.microsoft.com/office/drawing/2014/main" id="{5D460B26-CAA8-77EE-B344-33B2FEE263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41093" y="227441"/>
            <a:ext cx="360000" cy="36000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59BE0AFA-979C-4A4F-AC7A-951781529386}"/>
              </a:ext>
            </a:extLst>
          </p:cNvPr>
          <p:cNvSpPr txBox="1"/>
          <p:nvPr/>
        </p:nvSpPr>
        <p:spPr>
          <a:xfrm>
            <a:off x="10016512" y="100327"/>
            <a:ext cx="1417660" cy="26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rPr>
              <a:t>C &amp; CR</a:t>
            </a:r>
          </a:p>
        </p:txBody>
      </p:sp>
      <p:grpSp>
        <p:nvGrpSpPr>
          <p:cNvPr id="34" name="Group 13">
            <a:extLst>
              <a:ext uri="{FF2B5EF4-FFF2-40B4-BE49-F238E27FC236}">
                <a16:creationId xmlns:a16="http://schemas.microsoft.com/office/drawing/2014/main" id="{C4309F0F-A362-4FF0-87A6-DCDF6DDE8C2F}"/>
              </a:ext>
            </a:extLst>
          </p:cNvPr>
          <p:cNvGrpSpPr/>
          <p:nvPr/>
        </p:nvGrpSpPr>
        <p:grpSpPr>
          <a:xfrm>
            <a:off x="1585823" y="2129890"/>
            <a:ext cx="8512439" cy="4208871"/>
            <a:chOff x="469900" y="1633564"/>
            <a:chExt cx="8512439" cy="4208871"/>
          </a:xfrm>
        </p:grpSpPr>
        <p:sp>
          <p:nvSpPr>
            <p:cNvPr id="35" name="Arc 14">
              <a:extLst>
                <a:ext uri="{FF2B5EF4-FFF2-40B4-BE49-F238E27FC236}">
                  <a16:creationId xmlns:a16="http://schemas.microsoft.com/office/drawing/2014/main" id="{56471D40-47C5-4160-B8E5-D6B81A82B6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848" y="2273819"/>
              <a:ext cx="2869780" cy="2869780"/>
            </a:xfrm>
            <a:prstGeom prst="arc">
              <a:avLst>
                <a:gd name="adj1" fmla="val 6337643"/>
                <a:gd name="adj2" fmla="val 0"/>
              </a:avLst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Arc 15">
              <a:extLst>
                <a:ext uri="{FF2B5EF4-FFF2-40B4-BE49-F238E27FC236}">
                  <a16:creationId xmlns:a16="http://schemas.microsoft.com/office/drawing/2014/main" id="{25AB2A52-09E6-4C92-92CC-86505F6EC35F}"/>
                </a:ext>
              </a:extLst>
            </p:cNvPr>
            <p:cNvSpPr>
              <a:spLocks noChangeAspect="1"/>
            </p:cNvSpPr>
            <p:nvPr/>
          </p:nvSpPr>
          <p:spPr>
            <a:xfrm rot="10507968">
              <a:off x="469900" y="1798870"/>
              <a:ext cx="3819677" cy="3819677"/>
            </a:xfrm>
            <a:prstGeom prst="arc">
              <a:avLst>
                <a:gd name="adj1" fmla="val 6337643"/>
                <a:gd name="adj2" fmla="val 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907C6DD6-5960-4204-A232-4AB2CC4063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4804" y="1760962"/>
              <a:ext cx="516156" cy="5161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58B82DB9-69D5-480F-9FB7-02139F8B0E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3498" y="2988183"/>
              <a:ext cx="516156" cy="5161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i="1" kern="0" dirty="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E1A3EA1D-9F4F-4687-B197-836033A65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8336" y="4377444"/>
              <a:ext cx="516156" cy="5161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i="1" kern="0" dirty="0">
                  <a:solidFill>
                    <a:schemeClr val="tx1"/>
                  </a:solidFill>
                  <a:latin typeface="+mj-lt"/>
                </a:rPr>
                <a:t>3</a:t>
              </a:r>
            </a:p>
          </p:txBody>
        </p:sp>
        <p:sp>
          <p:nvSpPr>
            <p:cNvPr id="40" name="Oval 20">
              <a:extLst>
                <a:ext uri="{FF2B5EF4-FFF2-40B4-BE49-F238E27FC236}">
                  <a16:creationId xmlns:a16="http://schemas.microsoft.com/office/drawing/2014/main" id="{68B86B40-7E7D-4975-81B8-D6BC2613D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7801" y="5310547"/>
              <a:ext cx="516156" cy="5161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i="1" kern="0" dirty="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41" name="Rectangle 24">
              <a:extLst>
                <a:ext uri="{FF2B5EF4-FFF2-40B4-BE49-F238E27FC236}">
                  <a16:creationId xmlns:a16="http://schemas.microsoft.com/office/drawing/2014/main" id="{0925E08F-5FF3-45BE-81E8-46BBB1AD3716}"/>
                </a:ext>
              </a:extLst>
            </p:cNvPr>
            <p:cNvSpPr/>
            <p:nvPr/>
          </p:nvSpPr>
          <p:spPr bwMode="auto">
            <a:xfrm>
              <a:off x="3889388" y="1633564"/>
              <a:ext cx="4984231" cy="902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00" tIns="38100" rIns="88900" bIns="38100" rtlCol="0" anchor="ctr"/>
            <a:lstStyle/>
            <a:p>
              <a:pPr lvl="0" algn="just" fontAlgn="base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Gestione e Monitoraggio</a:t>
              </a:r>
            </a:p>
            <a:p>
              <a:pPr lvl="0" algn="just" fontAlgn="base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R</a:t>
              </a:r>
              <a:r>
                <a:rPr lang="it-IT" sz="1400" dirty="0" err="1">
                  <a:solidFill>
                    <a:sysClr val="windowText" lastClr="000000"/>
                  </a:solidFill>
                  <a:latin typeface="+mj-lt"/>
                </a:rPr>
                <a:t>icostruzione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 in tempo </a:t>
              </a:r>
              <a:r>
                <a:rPr lang="it-IT" sz="1400" i="1" dirty="0" err="1">
                  <a:solidFill>
                    <a:sysClr val="windowText" lastClr="000000"/>
                  </a:solidFill>
                  <a:latin typeface="+mj-lt"/>
                </a:rPr>
                <a:t>near</a:t>
              </a:r>
              <a:r>
                <a:rPr lang="it-IT" sz="1400" i="1" dirty="0">
                  <a:solidFill>
                    <a:sysClr val="windowText" lastClr="000000"/>
                  </a:solidFill>
                  <a:latin typeface="+mj-lt"/>
                </a:rPr>
                <a:t> real-time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 della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mobilità 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della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Città Metropolitana di Roma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 con appositi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cruscotti e report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, al fine ultimo di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migliorarne l’efficienza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 pitchFamily="34" charset="0"/>
                </a:rPr>
                <a:t> </a:t>
              </a:r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F12501EC-F3FF-4739-9446-EFCAE3274EF4}"/>
                </a:ext>
              </a:extLst>
            </p:cNvPr>
            <p:cNvSpPr/>
            <p:nvPr/>
          </p:nvSpPr>
          <p:spPr bwMode="auto">
            <a:xfrm>
              <a:off x="4568524" y="2722051"/>
              <a:ext cx="4014997" cy="902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00" tIns="38100" rIns="88900" bIns="38100" rtlCol="0" anchor="ctr"/>
            <a:lstStyle/>
            <a:p>
              <a:pPr lvl="0" algn="just" fontAlgn="base">
                <a:lnSpc>
                  <a:spcPct val="90000"/>
                </a:lnSpc>
                <a:defRPr/>
              </a:pPr>
              <a:r>
                <a:rPr lang="it-IT" sz="1400" b="1" i="1" dirty="0">
                  <a:solidFill>
                    <a:sysClr val="windowText" lastClr="000000"/>
                  </a:solidFill>
                  <a:latin typeface="+mj-lt"/>
                </a:rPr>
                <a:t>Regolazione e Controllo</a:t>
              </a:r>
            </a:p>
            <a:p>
              <a:pPr lvl="0" algn="just" fontAlgn="base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Messa in campo di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piani di azione 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per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influenzare in tempo reale la mobilità cittadina 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(trasporto privato e pubblico) e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risolvere gli eventi anomali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endParaRPr>
            </a:p>
          </p:txBody>
        </p:sp>
        <p:sp>
          <p:nvSpPr>
            <p:cNvPr id="43" name="Rectangle 26">
              <a:extLst>
                <a:ext uri="{FF2B5EF4-FFF2-40B4-BE49-F238E27FC236}">
                  <a16:creationId xmlns:a16="http://schemas.microsoft.com/office/drawing/2014/main" id="{79E6C505-245E-48D0-8296-B0B94C6D7226}"/>
                </a:ext>
              </a:extLst>
            </p:cNvPr>
            <p:cNvSpPr/>
            <p:nvPr/>
          </p:nvSpPr>
          <p:spPr bwMode="auto">
            <a:xfrm>
              <a:off x="4393397" y="3732860"/>
              <a:ext cx="4190124" cy="902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00" tIns="38100" rIns="88900" bIns="38100" rtlCol="0" anchor="ctr"/>
            <a:lstStyle/>
            <a:p>
              <a:pPr lvl="0" algn="just" fontAlgn="base">
                <a:lnSpc>
                  <a:spcPct val="90000"/>
                </a:lnSpc>
                <a:defRPr/>
              </a:pPr>
              <a:r>
                <a:rPr lang="it-IT" sz="1400" b="1" i="1" dirty="0">
                  <a:solidFill>
                    <a:sysClr val="windowText" lastClr="000000"/>
                  </a:solidFill>
                  <a:latin typeface="+mj-lt"/>
                </a:rPr>
                <a:t>Previsioni</a:t>
              </a:r>
              <a:endParaRPr lang="it-IT" sz="1400" i="1" dirty="0">
                <a:solidFill>
                  <a:sysClr val="windowText" lastClr="000000"/>
                </a:solidFill>
                <a:latin typeface="+mj-lt"/>
              </a:endParaRPr>
            </a:p>
            <a:p>
              <a:pPr lvl="0" algn="just" fontAlgn="base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Utilizzo di tecnologie di 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Machine Learning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 al fine di effettuare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stime previsionali sul traffico 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a breve termine</a:t>
              </a:r>
              <a:endParaRPr lang="en-US" sz="1400" kern="0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A21DEE76-6596-42CE-9C01-3352BE5CB7A9}"/>
                </a:ext>
              </a:extLst>
            </p:cNvPr>
            <p:cNvSpPr/>
            <p:nvPr/>
          </p:nvSpPr>
          <p:spPr bwMode="auto">
            <a:xfrm>
              <a:off x="4066168" y="4939773"/>
              <a:ext cx="4916171" cy="902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00" tIns="38100" rIns="88900" bIns="38100" rtlCol="0" anchor="ctr"/>
            <a:lstStyle/>
            <a:p>
              <a:pPr lvl="0" algn="just" fontAlgn="base">
                <a:lnSpc>
                  <a:spcPct val="90000"/>
                </a:lnSpc>
                <a:defRPr/>
              </a:pPr>
              <a:r>
                <a:rPr lang="it-IT" sz="1400" b="1" i="1" dirty="0">
                  <a:solidFill>
                    <a:sysClr val="windowText" lastClr="000000"/>
                  </a:solidFill>
                  <a:latin typeface="+mj-lt"/>
                </a:rPr>
                <a:t>Infomobilità</a:t>
              </a:r>
              <a:endParaRPr lang="it-IT" sz="1400" i="1" dirty="0">
                <a:solidFill>
                  <a:sysClr val="windowText" lastClr="000000"/>
                </a:solidFill>
                <a:latin typeface="+mj-lt"/>
              </a:endParaRPr>
            </a:p>
            <a:p>
              <a:pPr lvl="0" algn="just" fontAlgn="base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Informazione agli utenti sullo stato attuale e previsto della mobilità cittadina, per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effettuare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scelte consapevoli di viaggio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 ed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incrementare</a:t>
              </a:r>
              <a:r>
                <a:rPr lang="it-IT" sz="1400" dirty="0">
                  <a:solidFill>
                    <a:sysClr val="windowText" lastClr="000000"/>
                  </a:solidFill>
                  <a:latin typeface="+mj-lt"/>
                </a:rPr>
                <a:t> </a:t>
              </a:r>
              <a:r>
                <a:rPr lang="it-IT" sz="1400" b="1" dirty="0">
                  <a:solidFill>
                    <a:sysClr val="windowText" lastClr="000000"/>
                  </a:solidFill>
                  <a:latin typeface="+mj-lt"/>
                </a:rPr>
                <a:t>l’efficacia dei piani di azione</a:t>
              </a:r>
              <a:r>
                <a:rPr lang="en-US" sz="1400" kern="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 </a:t>
              </a:r>
            </a:p>
          </p:txBody>
        </p:sp>
        <p:pic>
          <p:nvPicPr>
            <p:cNvPr id="45" name="Picture 30">
              <a:extLst>
                <a:ext uri="{FF2B5EF4-FFF2-40B4-BE49-F238E27FC236}">
                  <a16:creationId xmlns:a16="http://schemas.microsoft.com/office/drawing/2014/main" id="{04ABD675-0D1A-43C1-9130-DDD32E0F7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150" y="2484348"/>
              <a:ext cx="2191318" cy="2644055"/>
            </a:xfrm>
            <a:prstGeom prst="rect">
              <a:avLst/>
            </a:prstGeom>
          </p:spPr>
        </p:pic>
      </p:grpSp>
      <p:pic>
        <p:nvPicPr>
          <p:cNvPr id="46" name="Picture 19" descr="monitoring Icon 2676857">
            <a:extLst>
              <a:ext uri="{FF2B5EF4-FFF2-40B4-BE49-F238E27FC236}">
                <a16:creationId xmlns:a16="http://schemas.microsoft.com/office/drawing/2014/main" id="{58C79DD1-3535-4F21-8B62-EBF99307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32" y="1979239"/>
            <a:ext cx="414388" cy="4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1" descr="Traffic Light Icon 3087650">
            <a:extLst>
              <a:ext uri="{FF2B5EF4-FFF2-40B4-BE49-F238E27FC236}">
                <a16:creationId xmlns:a16="http://schemas.microsoft.com/office/drawing/2014/main" id="{2B258379-C641-4C16-A6A4-6D7BFFB1E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23" y="2955791"/>
            <a:ext cx="449962" cy="4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3" descr="smart-phone Icon 74599">
            <a:extLst>
              <a:ext uri="{FF2B5EF4-FFF2-40B4-BE49-F238E27FC236}">
                <a16:creationId xmlns:a16="http://schemas.microsoft.com/office/drawing/2014/main" id="{5C1BE03A-EDEC-45BC-930A-45C797777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73" y="5254269"/>
            <a:ext cx="413033" cy="4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834">
            <a:extLst>
              <a:ext uri="{FF2B5EF4-FFF2-40B4-BE49-F238E27FC236}">
                <a16:creationId xmlns:a16="http://schemas.microsoft.com/office/drawing/2014/main" id="{91AAF167-CF15-4E2C-82A2-CEAF01483C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50168" y="4125640"/>
            <a:ext cx="379849" cy="379849"/>
            <a:chOff x="6041" y="3388"/>
            <a:chExt cx="212" cy="212"/>
          </a:xfrm>
          <a:solidFill>
            <a:schemeClr val="tx1"/>
          </a:solidFill>
        </p:grpSpPr>
        <p:sp>
          <p:nvSpPr>
            <p:cNvPr id="50" name="Freeform 835">
              <a:extLst>
                <a:ext uri="{FF2B5EF4-FFF2-40B4-BE49-F238E27FC236}">
                  <a16:creationId xmlns:a16="http://schemas.microsoft.com/office/drawing/2014/main" id="{F3F6E726-1269-45B1-AEBC-D9CF9FA675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1" y="3388"/>
              <a:ext cx="212" cy="212"/>
            </a:xfrm>
            <a:custGeom>
              <a:avLst/>
              <a:gdLst>
                <a:gd name="T0" fmla="*/ 320 w 320"/>
                <a:gd name="T1" fmla="*/ 160 h 320"/>
                <a:gd name="T2" fmla="*/ 277 w 320"/>
                <a:gd name="T3" fmla="*/ 149 h 320"/>
                <a:gd name="T4" fmla="*/ 309 w 320"/>
                <a:gd name="T5" fmla="*/ 128 h 320"/>
                <a:gd name="T6" fmla="*/ 309 w 320"/>
                <a:gd name="T7" fmla="*/ 106 h 320"/>
                <a:gd name="T8" fmla="*/ 277 w 320"/>
                <a:gd name="T9" fmla="*/ 53 h 320"/>
                <a:gd name="T10" fmla="*/ 213 w 320"/>
                <a:gd name="T11" fmla="*/ 42 h 320"/>
                <a:gd name="T12" fmla="*/ 202 w 320"/>
                <a:gd name="T13" fmla="*/ 0 h 320"/>
                <a:gd name="T14" fmla="*/ 192 w 320"/>
                <a:gd name="T15" fmla="*/ 42 h 320"/>
                <a:gd name="T16" fmla="*/ 170 w 320"/>
                <a:gd name="T17" fmla="*/ 10 h 320"/>
                <a:gd name="T18" fmla="*/ 149 w 320"/>
                <a:gd name="T19" fmla="*/ 10 h 320"/>
                <a:gd name="T20" fmla="*/ 128 w 320"/>
                <a:gd name="T21" fmla="*/ 42 h 320"/>
                <a:gd name="T22" fmla="*/ 117 w 320"/>
                <a:gd name="T23" fmla="*/ 0 h 320"/>
                <a:gd name="T24" fmla="*/ 106 w 320"/>
                <a:gd name="T25" fmla="*/ 42 h 320"/>
                <a:gd name="T26" fmla="*/ 42 w 320"/>
                <a:gd name="T27" fmla="*/ 53 h 320"/>
                <a:gd name="T28" fmla="*/ 10 w 320"/>
                <a:gd name="T29" fmla="*/ 106 h 320"/>
                <a:gd name="T30" fmla="*/ 10 w 320"/>
                <a:gd name="T31" fmla="*/ 128 h 320"/>
                <a:gd name="T32" fmla="*/ 42 w 320"/>
                <a:gd name="T33" fmla="*/ 149 h 320"/>
                <a:gd name="T34" fmla="*/ 0 w 320"/>
                <a:gd name="T35" fmla="*/ 160 h 320"/>
                <a:gd name="T36" fmla="*/ 42 w 320"/>
                <a:gd name="T37" fmla="*/ 170 h 320"/>
                <a:gd name="T38" fmla="*/ 10 w 320"/>
                <a:gd name="T39" fmla="*/ 192 h 320"/>
                <a:gd name="T40" fmla="*/ 10 w 320"/>
                <a:gd name="T41" fmla="*/ 213 h 320"/>
                <a:gd name="T42" fmla="*/ 42 w 320"/>
                <a:gd name="T43" fmla="*/ 266 h 320"/>
                <a:gd name="T44" fmla="*/ 106 w 320"/>
                <a:gd name="T45" fmla="*/ 277 h 320"/>
                <a:gd name="T46" fmla="*/ 117 w 320"/>
                <a:gd name="T47" fmla="*/ 320 h 320"/>
                <a:gd name="T48" fmla="*/ 128 w 320"/>
                <a:gd name="T49" fmla="*/ 277 h 320"/>
                <a:gd name="T50" fmla="*/ 149 w 320"/>
                <a:gd name="T51" fmla="*/ 309 h 320"/>
                <a:gd name="T52" fmla="*/ 170 w 320"/>
                <a:gd name="T53" fmla="*/ 309 h 320"/>
                <a:gd name="T54" fmla="*/ 192 w 320"/>
                <a:gd name="T55" fmla="*/ 277 h 320"/>
                <a:gd name="T56" fmla="*/ 202 w 320"/>
                <a:gd name="T57" fmla="*/ 320 h 320"/>
                <a:gd name="T58" fmla="*/ 213 w 320"/>
                <a:gd name="T59" fmla="*/ 277 h 320"/>
                <a:gd name="T60" fmla="*/ 277 w 320"/>
                <a:gd name="T61" fmla="*/ 266 h 320"/>
                <a:gd name="T62" fmla="*/ 309 w 320"/>
                <a:gd name="T63" fmla="*/ 213 h 320"/>
                <a:gd name="T64" fmla="*/ 309 w 320"/>
                <a:gd name="T65" fmla="*/ 192 h 320"/>
                <a:gd name="T66" fmla="*/ 277 w 320"/>
                <a:gd name="T67" fmla="*/ 170 h 320"/>
                <a:gd name="T68" fmla="*/ 256 w 320"/>
                <a:gd name="T69" fmla="*/ 256 h 320"/>
                <a:gd name="T70" fmla="*/ 64 w 320"/>
                <a:gd name="T71" fmla="*/ 64 h 320"/>
                <a:gd name="T72" fmla="*/ 256 w 320"/>
                <a:gd name="T73" fmla="*/ 2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320">
                  <a:moveTo>
                    <a:pt x="309" y="170"/>
                  </a:moveTo>
                  <a:cubicBezTo>
                    <a:pt x="315" y="170"/>
                    <a:pt x="320" y="166"/>
                    <a:pt x="320" y="160"/>
                  </a:cubicBezTo>
                  <a:cubicBezTo>
                    <a:pt x="320" y="154"/>
                    <a:pt x="315" y="149"/>
                    <a:pt x="309" y="149"/>
                  </a:cubicBezTo>
                  <a:cubicBezTo>
                    <a:pt x="277" y="149"/>
                    <a:pt x="277" y="149"/>
                    <a:pt x="277" y="149"/>
                  </a:cubicBezTo>
                  <a:cubicBezTo>
                    <a:pt x="277" y="128"/>
                    <a:pt x="277" y="128"/>
                    <a:pt x="277" y="12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5" y="128"/>
                    <a:pt x="320" y="123"/>
                    <a:pt x="320" y="117"/>
                  </a:cubicBezTo>
                  <a:cubicBezTo>
                    <a:pt x="320" y="111"/>
                    <a:pt x="315" y="106"/>
                    <a:pt x="309" y="106"/>
                  </a:cubicBezTo>
                  <a:cubicBezTo>
                    <a:pt x="277" y="106"/>
                    <a:pt x="277" y="106"/>
                    <a:pt x="277" y="106"/>
                  </a:cubicBezTo>
                  <a:cubicBezTo>
                    <a:pt x="277" y="53"/>
                    <a:pt x="277" y="53"/>
                    <a:pt x="277" y="53"/>
                  </a:cubicBezTo>
                  <a:cubicBezTo>
                    <a:pt x="277" y="47"/>
                    <a:pt x="272" y="42"/>
                    <a:pt x="266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4"/>
                    <a:pt x="208" y="0"/>
                    <a:pt x="202" y="0"/>
                  </a:cubicBezTo>
                  <a:cubicBezTo>
                    <a:pt x="196" y="0"/>
                    <a:pt x="192" y="4"/>
                    <a:pt x="192" y="10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4"/>
                    <a:pt x="166" y="0"/>
                    <a:pt x="160" y="0"/>
                  </a:cubicBezTo>
                  <a:cubicBezTo>
                    <a:pt x="154" y="0"/>
                    <a:pt x="149" y="4"/>
                    <a:pt x="149" y="10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4"/>
                    <a:pt x="123" y="0"/>
                    <a:pt x="117" y="0"/>
                  </a:cubicBezTo>
                  <a:cubicBezTo>
                    <a:pt x="111" y="0"/>
                    <a:pt x="106" y="4"/>
                    <a:pt x="106" y="10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47" y="42"/>
                    <a:pt x="42" y="47"/>
                    <a:pt x="42" y="53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4" y="106"/>
                    <a:pt x="0" y="111"/>
                    <a:pt x="0" y="117"/>
                  </a:cubicBezTo>
                  <a:cubicBezTo>
                    <a:pt x="0" y="123"/>
                    <a:pt x="4" y="128"/>
                    <a:pt x="10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4" y="149"/>
                    <a:pt x="0" y="154"/>
                    <a:pt x="0" y="160"/>
                  </a:cubicBezTo>
                  <a:cubicBezTo>
                    <a:pt x="0" y="166"/>
                    <a:pt x="4" y="170"/>
                    <a:pt x="10" y="170"/>
                  </a:cubicBezTo>
                  <a:cubicBezTo>
                    <a:pt x="42" y="170"/>
                    <a:pt x="42" y="170"/>
                    <a:pt x="42" y="170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4" y="192"/>
                    <a:pt x="0" y="196"/>
                    <a:pt x="0" y="202"/>
                  </a:cubicBezTo>
                  <a:cubicBezTo>
                    <a:pt x="0" y="208"/>
                    <a:pt x="4" y="213"/>
                    <a:pt x="10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42" y="266"/>
                    <a:pt x="42" y="266"/>
                    <a:pt x="42" y="266"/>
                  </a:cubicBezTo>
                  <a:cubicBezTo>
                    <a:pt x="42" y="272"/>
                    <a:pt x="47" y="277"/>
                    <a:pt x="53" y="277"/>
                  </a:cubicBezTo>
                  <a:cubicBezTo>
                    <a:pt x="106" y="277"/>
                    <a:pt x="106" y="277"/>
                    <a:pt x="106" y="277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6" y="315"/>
                    <a:pt x="111" y="320"/>
                    <a:pt x="117" y="320"/>
                  </a:cubicBezTo>
                  <a:cubicBezTo>
                    <a:pt x="123" y="320"/>
                    <a:pt x="128" y="315"/>
                    <a:pt x="128" y="309"/>
                  </a:cubicBezTo>
                  <a:cubicBezTo>
                    <a:pt x="128" y="277"/>
                    <a:pt x="128" y="277"/>
                    <a:pt x="128" y="277"/>
                  </a:cubicBezTo>
                  <a:cubicBezTo>
                    <a:pt x="149" y="277"/>
                    <a:pt x="149" y="277"/>
                    <a:pt x="149" y="277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15"/>
                    <a:pt x="154" y="320"/>
                    <a:pt x="160" y="320"/>
                  </a:cubicBezTo>
                  <a:cubicBezTo>
                    <a:pt x="166" y="320"/>
                    <a:pt x="170" y="315"/>
                    <a:pt x="170" y="309"/>
                  </a:cubicBezTo>
                  <a:cubicBezTo>
                    <a:pt x="170" y="277"/>
                    <a:pt x="170" y="277"/>
                    <a:pt x="170" y="277"/>
                  </a:cubicBezTo>
                  <a:cubicBezTo>
                    <a:pt x="192" y="277"/>
                    <a:pt x="192" y="277"/>
                    <a:pt x="192" y="277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2" y="315"/>
                    <a:pt x="196" y="320"/>
                    <a:pt x="202" y="320"/>
                  </a:cubicBezTo>
                  <a:cubicBezTo>
                    <a:pt x="208" y="320"/>
                    <a:pt x="213" y="315"/>
                    <a:pt x="213" y="309"/>
                  </a:cubicBezTo>
                  <a:cubicBezTo>
                    <a:pt x="213" y="277"/>
                    <a:pt x="213" y="277"/>
                    <a:pt x="213" y="277"/>
                  </a:cubicBezTo>
                  <a:cubicBezTo>
                    <a:pt x="266" y="277"/>
                    <a:pt x="266" y="277"/>
                    <a:pt x="266" y="277"/>
                  </a:cubicBezTo>
                  <a:cubicBezTo>
                    <a:pt x="272" y="277"/>
                    <a:pt x="277" y="272"/>
                    <a:pt x="277" y="266"/>
                  </a:cubicBezTo>
                  <a:cubicBezTo>
                    <a:pt x="277" y="213"/>
                    <a:pt x="277" y="213"/>
                    <a:pt x="277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15" y="213"/>
                    <a:pt x="320" y="208"/>
                    <a:pt x="320" y="202"/>
                  </a:cubicBezTo>
                  <a:cubicBezTo>
                    <a:pt x="320" y="196"/>
                    <a:pt x="315" y="192"/>
                    <a:pt x="309" y="192"/>
                  </a:cubicBezTo>
                  <a:cubicBezTo>
                    <a:pt x="277" y="192"/>
                    <a:pt x="277" y="192"/>
                    <a:pt x="277" y="192"/>
                  </a:cubicBezTo>
                  <a:cubicBezTo>
                    <a:pt x="277" y="170"/>
                    <a:pt x="277" y="170"/>
                    <a:pt x="277" y="170"/>
                  </a:cubicBezTo>
                  <a:lnTo>
                    <a:pt x="309" y="170"/>
                  </a:lnTo>
                  <a:close/>
                  <a:moveTo>
                    <a:pt x="256" y="256"/>
                  </a:moveTo>
                  <a:cubicBezTo>
                    <a:pt x="64" y="256"/>
                    <a:pt x="64" y="256"/>
                    <a:pt x="64" y="256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256" y="64"/>
                    <a:pt x="256" y="64"/>
                    <a:pt x="256" y="64"/>
                  </a:cubicBezTo>
                  <a:lnTo>
                    <a:pt x="256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j-lt"/>
              </a:endParaRPr>
            </a:p>
          </p:txBody>
        </p:sp>
        <p:sp>
          <p:nvSpPr>
            <p:cNvPr id="51" name="Freeform 836">
              <a:extLst>
                <a:ext uri="{FF2B5EF4-FFF2-40B4-BE49-F238E27FC236}">
                  <a16:creationId xmlns:a16="http://schemas.microsoft.com/office/drawing/2014/main" id="{9A7384A9-2DA0-4E78-974E-04D999D72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4" y="3451"/>
              <a:ext cx="85" cy="85"/>
            </a:xfrm>
            <a:custGeom>
              <a:avLst/>
              <a:gdLst>
                <a:gd name="T0" fmla="*/ 117 w 128"/>
                <a:gd name="T1" fmla="*/ 0 h 128"/>
                <a:gd name="T2" fmla="*/ 10 w 128"/>
                <a:gd name="T3" fmla="*/ 0 h 128"/>
                <a:gd name="T4" fmla="*/ 0 w 128"/>
                <a:gd name="T5" fmla="*/ 10 h 128"/>
                <a:gd name="T6" fmla="*/ 0 w 128"/>
                <a:gd name="T7" fmla="*/ 117 h 128"/>
                <a:gd name="T8" fmla="*/ 10 w 128"/>
                <a:gd name="T9" fmla="*/ 128 h 128"/>
                <a:gd name="T10" fmla="*/ 117 w 128"/>
                <a:gd name="T11" fmla="*/ 128 h 128"/>
                <a:gd name="T12" fmla="*/ 128 w 128"/>
                <a:gd name="T13" fmla="*/ 117 h 128"/>
                <a:gd name="T14" fmla="*/ 128 w 128"/>
                <a:gd name="T15" fmla="*/ 10 h 128"/>
                <a:gd name="T16" fmla="*/ 117 w 128"/>
                <a:gd name="T17" fmla="*/ 0 h 128"/>
                <a:gd name="T18" fmla="*/ 106 w 128"/>
                <a:gd name="T19" fmla="*/ 106 h 128"/>
                <a:gd name="T20" fmla="*/ 21 w 128"/>
                <a:gd name="T21" fmla="*/ 106 h 128"/>
                <a:gd name="T22" fmla="*/ 21 w 128"/>
                <a:gd name="T23" fmla="*/ 21 h 128"/>
                <a:gd name="T24" fmla="*/ 106 w 128"/>
                <a:gd name="T25" fmla="*/ 21 h 128"/>
                <a:gd name="T26" fmla="*/ 106 w 128"/>
                <a:gd name="T27" fmla="*/ 10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28">
                  <a:moveTo>
                    <a:pt x="1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4" y="128"/>
                    <a:pt x="10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23" y="128"/>
                    <a:pt x="128" y="123"/>
                    <a:pt x="128" y="117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4"/>
                    <a:pt x="123" y="0"/>
                    <a:pt x="117" y="0"/>
                  </a:cubicBezTo>
                  <a:close/>
                  <a:moveTo>
                    <a:pt x="106" y="106"/>
                  </a:moveTo>
                  <a:cubicBezTo>
                    <a:pt x="21" y="106"/>
                    <a:pt x="21" y="106"/>
                    <a:pt x="21" y="106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06" y="21"/>
                    <a:pt x="106" y="21"/>
                    <a:pt x="106" y="21"/>
                  </a:cubicBezTo>
                  <a:lnTo>
                    <a:pt x="106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j-lt"/>
              </a:endParaRPr>
            </a:p>
          </p:txBody>
        </p:sp>
      </p:grpSp>
      <p:sp>
        <p:nvSpPr>
          <p:cNvPr id="52" name="TextBox 29">
            <a:extLst>
              <a:ext uri="{FF2B5EF4-FFF2-40B4-BE49-F238E27FC236}">
                <a16:creationId xmlns:a16="http://schemas.microsoft.com/office/drawing/2014/main" id="{582D1670-755D-43CC-A22F-D7055CBCCC7E}"/>
              </a:ext>
            </a:extLst>
          </p:cNvPr>
          <p:cNvSpPr txBox="1"/>
          <p:nvPr/>
        </p:nvSpPr>
        <p:spPr>
          <a:xfrm>
            <a:off x="118033" y="753057"/>
            <a:ext cx="752497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 eaLnBrk="0" fontAlgn="base" hangingPunct="0">
              <a:spcAft>
                <a:spcPct val="0"/>
              </a:spcAft>
              <a:buSzPct val="100000"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 nuova Centrale della Mobilità (</a:t>
            </a: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CdM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r>
              <a:rPr lang="it-IT" sz="1400" i="1" dirty="0">
                <a:solidFill>
                  <a:schemeClr val="bg1"/>
                </a:solidFill>
                <a:latin typeface="+mj-lt"/>
              </a:rPr>
              <a:t> si propone come </a:t>
            </a:r>
            <a:r>
              <a:rPr lang="it-IT" sz="1400" b="1" i="1" dirty="0">
                <a:solidFill>
                  <a:schemeClr val="bg1"/>
                </a:solidFill>
                <a:latin typeface="+mj-lt"/>
              </a:rPr>
              <a:t>strumento a disposizione di tutta l’area metropolitana di Roma al fine di unificare, gestire e utilizzare le informazioni </a:t>
            </a:r>
            <a:r>
              <a:rPr lang="it-IT" sz="1400" i="1" dirty="0">
                <a:solidFill>
                  <a:schemeClr val="bg1"/>
                </a:solidFill>
                <a:latin typeface="+mj-lt"/>
              </a:rPr>
              <a:t>provenienti da tutti gli attori coinvolti nella mobilità e dai diversi sistemi ITS presenti sul territorio</a:t>
            </a:r>
            <a:endParaRPr kumimoji="0" lang="it-IT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81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raffic Wallpapers - Top Free Traffic Backgrounds - WallpaperAccess">
            <a:extLst>
              <a:ext uri="{FF2B5EF4-FFF2-40B4-BE49-F238E27FC236}">
                <a16:creationId xmlns:a16="http://schemas.microsoft.com/office/drawing/2014/main" id="{70DC23B5-CD3D-9BA9-2E59-BE93BB706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83" t="37488" r="31346" b="6491"/>
          <a:stretch/>
        </p:blipFill>
        <p:spPr>
          <a:xfrm>
            <a:off x="-1" y="0"/>
            <a:ext cx="9162107" cy="6858000"/>
          </a:xfrm>
          <a:prstGeom prst="homePlate">
            <a:avLst>
              <a:gd name="adj" fmla="val 26390"/>
            </a:avLst>
          </a:prstGeom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98215687-89D3-165B-FCC7-C992257D97B3}"/>
              </a:ext>
            </a:extLst>
          </p:cNvPr>
          <p:cNvSpPr/>
          <p:nvPr/>
        </p:nvSpPr>
        <p:spPr>
          <a:xfrm>
            <a:off x="-1" y="0"/>
            <a:ext cx="9225481" cy="6858000"/>
          </a:xfrm>
          <a:prstGeom prst="homePlate">
            <a:avLst>
              <a:gd name="adj" fmla="val 27757"/>
            </a:avLst>
          </a:prstGeom>
          <a:gradFill>
            <a:gsLst>
              <a:gs pos="1149">
                <a:schemeClr val="tx1"/>
              </a:gs>
              <a:gs pos="49000">
                <a:schemeClr val="tx1">
                  <a:lumMod val="65000"/>
                  <a:lumOff val="35000"/>
                  <a:alpha val="22000"/>
                </a:schemeClr>
              </a:gs>
              <a:gs pos="100000">
                <a:schemeClr val="tx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Helvetica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F2D875-B329-89D8-B3C1-2234AE97B687}"/>
              </a:ext>
            </a:extLst>
          </p:cNvPr>
          <p:cNvSpPr/>
          <p:nvPr/>
        </p:nvSpPr>
        <p:spPr bwMode="gray">
          <a:xfrm>
            <a:off x="2859778" y="1229252"/>
            <a:ext cx="9162105" cy="412888"/>
          </a:xfrm>
          <a:prstGeom prst="roundRect">
            <a:avLst>
              <a:gd name="adj" fmla="val 40470"/>
            </a:avLst>
          </a:prstGeom>
          <a:solidFill>
            <a:srgbClr val="7E022B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180000" rIns="396000" bIns="180000" rtlCol="0" anchor="ctr"/>
          <a:lstStyle/>
          <a:p>
            <a:pPr marL="615950" marR="0" lvl="2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3"/>
          <p:cNvSpPr txBox="1">
            <a:spLocks/>
          </p:cNvSpPr>
          <p:nvPr/>
        </p:nvSpPr>
        <p:spPr bwMode="gray">
          <a:xfrm>
            <a:off x="469900" y="315295"/>
            <a:ext cx="11346715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901DADE-C452-CB23-8F74-955AE59B3D2A}"/>
              </a:ext>
            </a:extLst>
          </p:cNvPr>
          <p:cNvSpPr txBox="1">
            <a:spLocks/>
          </p:cNvSpPr>
          <p:nvPr/>
        </p:nvSpPr>
        <p:spPr>
          <a:xfrm>
            <a:off x="469900" y="315500"/>
            <a:ext cx="11252200" cy="334102"/>
          </a:xfr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70ADBE-8F55-6E28-E108-4B043D1A8A00}"/>
              </a:ext>
            </a:extLst>
          </p:cNvPr>
          <p:cNvSpPr/>
          <p:nvPr/>
        </p:nvSpPr>
        <p:spPr bwMode="gray">
          <a:xfrm>
            <a:off x="2859778" y="1312202"/>
            <a:ext cx="9162106" cy="5166236"/>
          </a:xfrm>
          <a:prstGeom prst="roundRect">
            <a:avLst>
              <a:gd name="adj" fmla="val 4614"/>
            </a:avLst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72000" tIns="180000" rIns="396000" bIns="180000" rtlCol="0" anchor="t"/>
          <a:lstStyle/>
          <a:p>
            <a:pPr marL="615950" marR="0" lvl="2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Helvetica"/>
              <a:cs typeface="Helvetica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707C64-5E40-FF26-11F7-90B84ED09462}"/>
              </a:ext>
            </a:extLst>
          </p:cNvPr>
          <p:cNvSpPr/>
          <p:nvPr/>
        </p:nvSpPr>
        <p:spPr bwMode="gray">
          <a:xfrm>
            <a:off x="6020466" y="1075043"/>
            <a:ext cx="4049879" cy="411155"/>
          </a:xfrm>
          <a:prstGeom prst="roundRect">
            <a:avLst>
              <a:gd name="adj" fmla="val 50000"/>
            </a:avLst>
          </a:prstGeom>
          <a:solidFill>
            <a:srgbClr val="810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Applicativo software C &amp; CR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64F6DD-67C2-9168-09D5-1B1092409F06}"/>
              </a:ext>
            </a:extLst>
          </p:cNvPr>
          <p:cNvSpPr/>
          <p:nvPr/>
        </p:nvSpPr>
        <p:spPr bwMode="gray">
          <a:xfrm>
            <a:off x="11424926" y="134134"/>
            <a:ext cx="592334" cy="55399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82092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88900" tIns="576000" rIns="88900" bIns="88900" rtlCol="0" anchor="t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82092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5B4A9A-615B-4360-0BCF-4E2D6CFB773A}"/>
              </a:ext>
            </a:extLst>
          </p:cNvPr>
          <p:cNvSpPr/>
          <p:nvPr/>
        </p:nvSpPr>
        <p:spPr>
          <a:xfrm>
            <a:off x="11504914" y="199327"/>
            <a:ext cx="413657" cy="413657"/>
          </a:xfrm>
          <a:prstGeom prst="ellipse">
            <a:avLst/>
          </a:prstGeom>
          <a:solidFill>
            <a:srgbClr val="82092A"/>
          </a:solidFill>
          <a:ln>
            <a:solidFill>
              <a:srgbClr val="820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Graphic 14" descr="Playbook with solid fill">
            <a:extLst>
              <a:ext uri="{FF2B5EF4-FFF2-40B4-BE49-F238E27FC236}">
                <a16:creationId xmlns:a16="http://schemas.microsoft.com/office/drawing/2014/main" id="{5D460B26-CAA8-77EE-B344-33B2FEE263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41093" y="227441"/>
            <a:ext cx="360000" cy="36000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0559EA8D-FD36-4716-8B9D-19F1F3219E52}"/>
              </a:ext>
            </a:extLst>
          </p:cNvPr>
          <p:cNvSpPr txBox="1"/>
          <p:nvPr/>
        </p:nvSpPr>
        <p:spPr>
          <a:xfrm>
            <a:off x="10016512" y="100327"/>
            <a:ext cx="1417660" cy="26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rPr>
              <a:t>C &amp; CR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2C83983-EB4F-4776-AF5A-A4C121E4692B}"/>
              </a:ext>
            </a:extLst>
          </p:cNvPr>
          <p:cNvSpPr txBox="1">
            <a:spLocks/>
          </p:cNvSpPr>
          <p:nvPr/>
        </p:nvSpPr>
        <p:spPr>
          <a:xfrm>
            <a:off x="622300" y="467900"/>
            <a:ext cx="11252200" cy="334102"/>
          </a:xfr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Telecamere per il monitoraggio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EA1801-5B87-4F35-9003-96385AF602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13795"/>
            <a:ext cx="12192000" cy="596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raffic Wallpapers - Top Free Traffic Backgrounds - WallpaperAccess">
            <a:extLst>
              <a:ext uri="{FF2B5EF4-FFF2-40B4-BE49-F238E27FC236}">
                <a16:creationId xmlns:a16="http://schemas.microsoft.com/office/drawing/2014/main" id="{70DC23B5-CD3D-9BA9-2E59-BE93BB706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83" t="37488" r="31346" b="6491"/>
          <a:stretch/>
        </p:blipFill>
        <p:spPr>
          <a:xfrm>
            <a:off x="-1" y="0"/>
            <a:ext cx="9162107" cy="6858000"/>
          </a:xfrm>
          <a:prstGeom prst="homePlate">
            <a:avLst>
              <a:gd name="adj" fmla="val 26390"/>
            </a:avLst>
          </a:prstGeom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98215687-89D3-165B-FCC7-C992257D97B3}"/>
              </a:ext>
            </a:extLst>
          </p:cNvPr>
          <p:cNvSpPr/>
          <p:nvPr/>
        </p:nvSpPr>
        <p:spPr>
          <a:xfrm>
            <a:off x="-1" y="0"/>
            <a:ext cx="9225481" cy="6858000"/>
          </a:xfrm>
          <a:prstGeom prst="homePlate">
            <a:avLst>
              <a:gd name="adj" fmla="val 27757"/>
            </a:avLst>
          </a:prstGeom>
          <a:gradFill>
            <a:gsLst>
              <a:gs pos="1149">
                <a:schemeClr val="tx1"/>
              </a:gs>
              <a:gs pos="49000">
                <a:schemeClr val="tx1">
                  <a:lumMod val="65000"/>
                  <a:lumOff val="35000"/>
                  <a:alpha val="22000"/>
                </a:schemeClr>
              </a:gs>
              <a:gs pos="100000">
                <a:schemeClr val="tx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Helvetica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64F6DD-67C2-9168-09D5-1B1092409F06}"/>
              </a:ext>
            </a:extLst>
          </p:cNvPr>
          <p:cNvSpPr/>
          <p:nvPr/>
        </p:nvSpPr>
        <p:spPr bwMode="gray">
          <a:xfrm>
            <a:off x="11424926" y="134134"/>
            <a:ext cx="592334" cy="55399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82092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88900" tIns="576000" rIns="88900" bIns="88900" rtlCol="0" anchor="t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82092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5B4A9A-615B-4360-0BCF-4E2D6CFB773A}"/>
              </a:ext>
            </a:extLst>
          </p:cNvPr>
          <p:cNvSpPr/>
          <p:nvPr/>
        </p:nvSpPr>
        <p:spPr>
          <a:xfrm>
            <a:off x="11504914" y="199327"/>
            <a:ext cx="413657" cy="413657"/>
          </a:xfrm>
          <a:prstGeom prst="ellipse">
            <a:avLst/>
          </a:prstGeom>
          <a:solidFill>
            <a:srgbClr val="82092A"/>
          </a:solidFill>
          <a:ln>
            <a:solidFill>
              <a:srgbClr val="820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Graphic 14" descr="Playbook with solid fill">
            <a:extLst>
              <a:ext uri="{FF2B5EF4-FFF2-40B4-BE49-F238E27FC236}">
                <a16:creationId xmlns:a16="http://schemas.microsoft.com/office/drawing/2014/main" id="{5D460B26-CAA8-77EE-B344-33B2FEE263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41093" y="227441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38D782-0EB9-4F87-DDC1-3351B3C4B04F}"/>
              </a:ext>
            </a:extLst>
          </p:cNvPr>
          <p:cNvSpPr txBox="1"/>
          <p:nvPr/>
        </p:nvSpPr>
        <p:spPr>
          <a:xfrm>
            <a:off x="10016512" y="100327"/>
            <a:ext cx="1417660" cy="26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rPr>
              <a:t>Sanzionamento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EBD8586D-ACDA-4AFD-803E-9BE4D19EAEA4}"/>
              </a:ext>
            </a:extLst>
          </p:cNvPr>
          <p:cNvSpPr txBox="1">
            <a:spLocks/>
          </p:cNvSpPr>
          <p:nvPr/>
        </p:nvSpPr>
        <p:spPr>
          <a:xfrm>
            <a:off x="212720" y="375275"/>
            <a:ext cx="11252200" cy="334102"/>
          </a:xfr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SISVU - VARCHI IN USCITA ZTL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5ECA0AE-7AA5-431E-8DFA-4A1DBE83DAF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259" t="6339" r="23439"/>
          <a:stretch/>
        </p:blipFill>
        <p:spPr>
          <a:xfrm>
            <a:off x="248604" y="860743"/>
            <a:ext cx="2771481" cy="403057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9459A34-E247-4978-8803-940253D32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2148" y="1346834"/>
            <a:ext cx="5511248" cy="5345607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7E52C8D0-0AA2-466F-977C-322BA10BA851}"/>
              </a:ext>
            </a:extLst>
          </p:cNvPr>
          <p:cNvSpPr/>
          <p:nvPr/>
        </p:nvSpPr>
        <p:spPr bwMode="gray">
          <a:xfrm>
            <a:off x="6395419" y="879074"/>
            <a:ext cx="5505674" cy="411155"/>
          </a:xfrm>
          <a:prstGeom prst="roundRect">
            <a:avLst>
              <a:gd name="adj" fmla="val 50000"/>
            </a:avLst>
          </a:prstGeom>
          <a:solidFill>
            <a:srgbClr val="810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Localizzazione dei varchi in uscita</a:t>
            </a:r>
          </a:p>
        </p:txBody>
      </p:sp>
      <p:sp>
        <p:nvSpPr>
          <p:cNvPr id="25" name="Rectangle: Rounded Corners 11">
            <a:extLst>
              <a:ext uri="{FF2B5EF4-FFF2-40B4-BE49-F238E27FC236}">
                <a16:creationId xmlns:a16="http://schemas.microsoft.com/office/drawing/2014/main" id="{193E77FB-AD46-4716-B7FE-3DD604961F34}"/>
              </a:ext>
            </a:extLst>
          </p:cNvPr>
          <p:cNvSpPr/>
          <p:nvPr/>
        </p:nvSpPr>
        <p:spPr bwMode="gray">
          <a:xfrm>
            <a:off x="3129699" y="879074"/>
            <a:ext cx="3202346" cy="411155"/>
          </a:xfrm>
          <a:prstGeom prst="roundRect">
            <a:avLst>
              <a:gd name="adj" fmla="val 50000"/>
            </a:avLst>
          </a:prstGeom>
          <a:solidFill>
            <a:srgbClr val="810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Obiettivi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E4284AB3-807B-4CAF-A043-931CD39789C1}"/>
              </a:ext>
            </a:extLst>
          </p:cNvPr>
          <p:cNvSpPr/>
          <p:nvPr/>
        </p:nvSpPr>
        <p:spPr>
          <a:xfrm>
            <a:off x="3141861" y="1334282"/>
            <a:ext cx="3178022" cy="26035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latin typeface="+mj-lt"/>
              </a:rPr>
              <a:t>Controllare targhe IN e OUT dei possessori del permesso CUDE per evitare simultaneità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>
              <a:latin typeface="+mj-lt"/>
            </a:endParaRPr>
          </a:p>
          <a:p>
            <a:r>
              <a:rPr lang="it-IT" sz="1600" b="1" dirty="0">
                <a:latin typeface="+mj-lt"/>
              </a:rPr>
              <a:t>Sanzionare in uscita chi è entrato prima dell’orario di vigenza</a:t>
            </a:r>
          </a:p>
          <a:p>
            <a:endParaRPr lang="it-IT" sz="1600" b="1" dirty="0">
              <a:latin typeface="+mj-lt"/>
            </a:endParaRPr>
          </a:p>
          <a:p>
            <a:r>
              <a:rPr lang="it-IT" sz="1600" b="1" dirty="0">
                <a:latin typeface="+mj-lt"/>
              </a:rPr>
              <a:t>Calcolare il tempo di permanenza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4A74544-0046-4353-9A4E-5C5591976DB4}"/>
              </a:ext>
            </a:extLst>
          </p:cNvPr>
          <p:cNvSpPr/>
          <p:nvPr/>
        </p:nvSpPr>
        <p:spPr>
          <a:xfrm>
            <a:off x="10527795" y="1410051"/>
            <a:ext cx="1380088" cy="766752"/>
          </a:xfrm>
          <a:prstGeom prst="rect">
            <a:avLst/>
          </a:prstGeom>
          <a:solidFill>
            <a:srgbClr val="82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+mj-lt"/>
              </a:rPr>
              <a:t>35 VARCHI IN USCITA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017750-FA42-4DCA-B7C8-51A9063A3D7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001" t="5366" r="18968" b="6624"/>
          <a:stretch/>
        </p:blipFill>
        <p:spPr>
          <a:xfrm>
            <a:off x="248604" y="4935368"/>
            <a:ext cx="2781290" cy="17570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A0D19B1-EAB3-4361-B8BF-B667F91013C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558" t="22020" r="20032" b="16251"/>
          <a:stretch/>
        </p:blipFill>
        <p:spPr>
          <a:xfrm>
            <a:off x="3123645" y="3981913"/>
            <a:ext cx="3168213" cy="27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raffic Wallpapers - Top Free Traffic Backgrounds - WallpaperAccess">
            <a:extLst>
              <a:ext uri="{FF2B5EF4-FFF2-40B4-BE49-F238E27FC236}">
                <a16:creationId xmlns:a16="http://schemas.microsoft.com/office/drawing/2014/main" id="{70DC23B5-CD3D-9BA9-2E59-BE93BB706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83" t="37488" r="31346" b="6491"/>
          <a:stretch/>
        </p:blipFill>
        <p:spPr>
          <a:xfrm>
            <a:off x="-1" y="0"/>
            <a:ext cx="9162107" cy="6858000"/>
          </a:xfrm>
          <a:prstGeom prst="homePlate">
            <a:avLst>
              <a:gd name="adj" fmla="val 26390"/>
            </a:avLst>
          </a:prstGeom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98215687-89D3-165B-FCC7-C992257D97B3}"/>
              </a:ext>
            </a:extLst>
          </p:cNvPr>
          <p:cNvSpPr/>
          <p:nvPr/>
        </p:nvSpPr>
        <p:spPr>
          <a:xfrm>
            <a:off x="-1" y="0"/>
            <a:ext cx="9225481" cy="6858000"/>
          </a:xfrm>
          <a:prstGeom prst="homePlate">
            <a:avLst>
              <a:gd name="adj" fmla="val 27757"/>
            </a:avLst>
          </a:prstGeom>
          <a:gradFill>
            <a:gsLst>
              <a:gs pos="1149">
                <a:schemeClr val="tx1"/>
              </a:gs>
              <a:gs pos="49000">
                <a:schemeClr val="tx1">
                  <a:lumMod val="65000"/>
                  <a:lumOff val="35000"/>
                  <a:alpha val="22000"/>
                </a:schemeClr>
              </a:gs>
              <a:gs pos="100000">
                <a:schemeClr val="tx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Helvetica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3"/>
          <p:cNvSpPr txBox="1">
            <a:spLocks/>
          </p:cNvSpPr>
          <p:nvPr/>
        </p:nvSpPr>
        <p:spPr bwMode="gray">
          <a:xfrm>
            <a:off x="472493" y="297559"/>
            <a:ext cx="11346715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defTabSz="1217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1217613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64F6DD-67C2-9168-09D5-1B1092409F06}"/>
              </a:ext>
            </a:extLst>
          </p:cNvPr>
          <p:cNvSpPr/>
          <p:nvPr/>
        </p:nvSpPr>
        <p:spPr bwMode="gray">
          <a:xfrm>
            <a:off x="11424926" y="134134"/>
            <a:ext cx="592334" cy="55399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82092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88900" tIns="576000" rIns="88900" bIns="88900" rtlCol="0" anchor="t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82092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5B4A9A-615B-4360-0BCF-4E2D6CFB773A}"/>
              </a:ext>
            </a:extLst>
          </p:cNvPr>
          <p:cNvSpPr/>
          <p:nvPr/>
        </p:nvSpPr>
        <p:spPr>
          <a:xfrm>
            <a:off x="11504914" y="199327"/>
            <a:ext cx="413657" cy="413657"/>
          </a:xfrm>
          <a:prstGeom prst="ellipse">
            <a:avLst/>
          </a:prstGeom>
          <a:solidFill>
            <a:srgbClr val="82092A"/>
          </a:solidFill>
          <a:ln>
            <a:solidFill>
              <a:srgbClr val="820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Graphic 14" descr="Playbook with solid fill">
            <a:extLst>
              <a:ext uri="{FF2B5EF4-FFF2-40B4-BE49-F238E27FC236}">
                <a16:creationId xmlns:a16="http://schemas.microsoft.com/office/drawing/2014/main" id="{5D460B26-CAA8-77EE-B344-33B2FEE263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41093" y="227441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38D782-0EB9-4F87-DDC1-3351B3C4B04F}"/>
              </a:ext>
            </a:extLst>
          </p:cNvPr>
          <p:cNvSpPr txBox="1"/>
          <p:nvPr/>
        </p:nvSpPr>
        <p:spPr>
          <a:xfrm>
            <a:off x="10016512" y="100327"/>
            <a:ext cx="1417660" cy="26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Light" panose="020B0502040204020203" pitchFamily="34" charset="0"/>
              </a:rPr>
              <a:t>Sanzionamento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990AD3B9-FC04-4825-8036-72313D3EA92E}"/>
              </a:ext>
            </a:extLst>
          </p:cNvPr>
          <p:cNvSpPr txBox="1">
            <a:spLocks/>
          </p:cNvSpPr>
          <p:nvPr/>
        </p:nvSpPr>
        <p:spPr>
          <a:xfrm>
            <a:off x="212720" y="375275"/>
            <a:ext cx="11252200" cy="334102"/>
          </a:xfr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SOSPAS PER IL CONTROLLO DELLA SOSTA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70AD5F-EDB7-4EC6-B929-17B421D1D22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570"/>
          <a:stretch/>
        </p:blipFill>
        <p:spPr>
          <a:xfrm>
            <a:off x="178561" y="3970411"/>
            <a:ext cx="8163606" cy="28777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F123B94-8866-4249-A653-93517BF03E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0211" y="1307067"/>
            <a:ext cx="3586815" cy="4763738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97329C4-BC06-45CA-ACC2-04D9ACB8F9E1}"/>
              </a:ext>
            </a:extLst>
          </p:cNvPr>
          <p:cNvSpPr/>
          <p:nvPr/>
        </p:nvSpPr>
        <p:spPr>
          <a:xfrm>
            <a:off x="2507932" y="843014"/>
            <a:ext cx="9490038" cy="391477"/>
          </a:xfrm>
          <a:prstGeom prst="rect">
            <a:avLst/>
          </a:prstGeom>
          <a:solidFill>
            <a:srgbClr val="82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+mj-lt"/>
              </a:rPr>
              <a:t>7.500 SENSORI (10% STALLI TARIFFATI)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8DA45D2-FB1D-4865-93BC-B69D935588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7931" y="1307067"/>
            <a:ext cx="5798906" cy="2617912"/>
          </a:xfrm>
          <a:prstGeom prst="rect">
            <a:avLst/>
          </a:prstGeom>
        </p:spPr>
      </p:pic>
      <p:sp>
        <p:nvSpPr>
          <p:cNvPr id="16" name="Rectangle: Rounded Corners 11">
            <a:extLst>
              <a:ext uri="{FF2B5EF4-FFF2-40B4-BE49-F238E27FC236}">
                <a16:creationId xmlns:a16="http://schemas.microsoft.com/office/drawing/2014/main" id="{7DE9DD88-10A3-4B58-84AF-6619E184194F}"/>
              </a:ext>
            </a:extLst>
          </p:cNvPr>
          <p:cNvSpPr/>
          <p:nvPr/>
        </p:nvSpPr>
        <p:spPr bwMode="gray">
          <a:xfrm>
            <a:off x="143231" y="843097"/>
            <a:ext cx="2247511" cy="411155"/>
          </a:xfrm>
          <a:prstGeom prst="roundRect">
            <a:avLst>
              <a:gd name="adj" fmla="val 50000"/>
            </a:avLst>
          </a:prstGeom>
          <a:solidFill>
            <a:srgbClr val="810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Obiettivo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F200AE4-D34D-40DB-ACBA-E7444B02D378}"/>
              </a:ext>
            </a:extLst>
          </p:cNvPr>
          <p:cNvSpPr/>
          <p:nvPr/>
        </p:nvSpPr>
        <p:spPr>
          <a:xfrm>
            <a:off x="178561" y="1324956"/>
            <a:ext cx="2278570" cy="2564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500" b="1" dirty="0">
                <a:latin typeface="+mj-lt"/>
              </a:rPr>
              <a:t>Monitorare e gestire l’occupazione in tempo reale di una quota parte degli stalli soggetti a tariffazione.</a:t>
            </a:r>
          </a:p>
          <a:p>
            <a:endParaRPr lang="it-IT" sz="1500" b="1" dirty="0">
              <a:latin typeface="+mj-lt"/>
            </a:endParaRPr>
          </a:p>
          <a:p>
            <a:r>
              <a:rPr lang="it-IT" sz="1500" b="1" dirty="0">
                <a:latin typeface="+mj-lt"/>
              </a:rPr>
              <a:t>Acquisire dati certi su tempi e costi della sosta.</a:t>
            </a:r>
          </a:p>
        </p:txBody>
      </p:sp>
    </p:spTree>
    <p:extLst>
      <p:ext uri="{BB962C8B-B14F-4D97-AF65-F5344CB8AC3E}">
        <p14:creationId xmlns:p14="http://schemas.microsoft.com/office/powerpoint/2010/main" val="38833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X9.aXAvH9oCFeeDkLM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314" tIns="65314" rIns="65314" bIns="65314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314" tIns="65314" rIns="65314" bIns="65314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f07326-2c95-4708-b907-0c774f8b7e40">
      <Terms xmlns="http://schemas.microsoft.com/office/infopath/2007/PartnerControls"/>
    </lcf76f155ced4ddcb4097134ff3c332f>
    <TaxCatchAll xmlns="cb071959-5938-4292-94f0-64255a21280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5AD6A02C78B446964E70DB8A5C66A8" ma:contentTypeVersion="16" ma:contentTypeDescription="Create a new document." ma:contentTypeScope="" ma:versionID="175e7cf2b56583433ca96aeb9f2986f3">
  <xsd:schema xmlns:xsd="http://www.w3.org/2001/XMLSchema" xmlns:xs="http://www.w3.org/2001/XMLSchema" xmlns:p="http://schemas.microsoft.com/office/2006/metadata/properties" xmlns:ns2="b7f07326-2c95-4708-b907-0c774f8b7e40" xmlns:ns3="cb071959-5938-4292-94f0-64255a21280e" targetNamespace="http://schemas.microsoft.com/office/2006/metadata/properties" ma:root="true" ma:fieldsID="0142d4de60de19d2c232165b6535e3d0" ns2:_="" ns3:_="">
    <xsd:import namespace="b7f07326-2c95-4708-b907-0c774f8b7e40"/>
    <xsd:import namespace="cb071959-5938-4292-94f0-64255a212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07326-2c95-4708-b907-0c774f8b7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71959-5938-4292-94f0-64255a212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b89366f-1b3b-40bb-94ce-be70767d1c9a}" ma:internalName="TaxCatchAll" ma:showField="CatchAllData" ma:web="cb071959-5938-4292-94f0-64255a212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TemplafySlideTemplateConfiguration><![CDATA[{"slideVersion":1,"isValidatorEnabled":false,"isLocked":false,"elementsMetadata":[],"slideId":"637690274171924323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712056-F822-41FD-891E-1F99A5123163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b071959-5938-4292-94f0-64255a21280e"/>
    <ds:schemaRef ds:uri="b7f07326-2c95-4708-b907-0c774f8b7e4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BBA79-B2DC-4FA7-89C4-5E06824E7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07326-2c95-4708-b907-0c774f8b7e40"/>
    <ds:schemaRef ds:uri="cb071959-5938-4292-94f0-64255a212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D830B9-4814-4449-B69B-0C758737ABAD}">
  <ds:schemaRefs/>
</ds:datastoreItem>
</file>

<file path=customXml/itemProps4.xml><?xml version="1.0" encoding="utf-8"?>
<ds:datastoreItem xmlns:ds="http://schemas.openxmlformats.org/officeDocument/2006/customXml" ds:itemID="{EB57A4F9-5E19-47E7-9D85-34E7F6580C22}">
  <ds:schemaRefs/>
</ds:datastoreItem>
</file>

<file path=customXml/itemProps5.xml><?xml version="1.0" encoding="utf-8"?>
<ds:datastoreItem xmlns:ds="http://schemas.openxmlformats.org/officeDocument/2006/customXml" ds:itemID="{3BEB49E4-2C9E-4806-83F0-05CF5C92B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Deloitte Brand Theme</Template>
  <TotalTime>0</TotalTime>
  <Words>985</Words>
  <Application>Microsoft Office PowerPoint</Application>
  <PresentationFormat>Widescreen</PresentationFormat>
  <Paragraphs>174</Paragraphs>
  <Slides>12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5" baseType="lpstr">
      <vt:lpstr>MS PGothic</vt:lpstr>
      <vt:lpstr>Arial</vt:lpstr>
      <vt:lpstr>Calibri</vt:lpstr>
      <vt:lpstr>Helvetica</vt:lpstr>
      <vt:lpstr>Helvetica Neue Bold Condensed</vt:lpstr>
      <vt:lpstr>Open Sans</vt:lpstr>
      <vt:lpstr>Segoe UI Light</vt:lpstr>
      <vt:lpstr>Verdana</vt:lpstr>
      <vt:lpstr>Wingdings</vt:lpstr>
      <vt:lpstr>Wingdings 2</vt:lpstr>
      <vt:lpstr>Tema di Office</vt:lpstr>
      <vt:lpstr>1_Tema di Office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2020-04-09T19:50:51Z</dcterms:created>
  <dcterms:modified xsi:type="dcterms:W3CDTF">2026-04-17T15:30:09Z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0x010100A95AD6A02C78B446964E70DB8A5C66A8</vt:lpwstr>
  </property>
  <property fmtid="{D5CDD505-2E9C-101B-9397-08002B2CF9AE}" pid="3" name="Local Content Type">
    <vt:lpwstr>2832;#United States:Sales and Marketing:Brand Elements|8f27157b-0d68-4bb3-be21-5e066e2e62d3</vt:lpwstr>
  </property>
  <property fmtid="{D5CDD505-2E9C-101B-9397-08002B2CF9AE}" pid="4" name="Primary Local Client">
    <vt:lpwstr/>
  </property>
  <property fmtid="{D5CDD505-2E9C-101B-9397-08002B2CF9AE}" pid="5" name="Badge">
    <vt:lpwstr/>
  </property>
  <property fmtid="{D5CDD505-2E9C-101B-9397-08002B2CF9AE}" pid="6" name="Applicable Geography">
    <vt:lpwstr>5;#Global|f12aef73-b423-4016-a43f-15722d3a0a5e</vt:lpwstr>
  </property>
  <property fmtid="{D5CDD505-2E9C-101B-9397-08002B2CF9AE}" pid="7" name="Secondary Local Indu">
    <vt:lpwstr/>
  </property>
  <property fmtid="{D5CDD505-2E9C-101B-9397-08002B2CF9AE}" pid="8" name="Primary Local Indust">
    <vt:lpwstr>36;#United States:Government and Public Services|8fe333e2-9efc-4fb7-8af3-c6f277c8b237</vt:lpwstr>
  </property>
  <property fmtid="{D5CDD505-2E9C-101B-9397-08002B2CF9AE}" pid="9" name="Geography of Origin">
    <vt:lpwstr>8;#Americas (Region):United States:United States (US)|8cb0099f-1dbf-4b3c-9b7f-d98051a79fa3</vt:lpwstr>
  </property>
  <property fmtid="{D5CDD505-2E9C-101B-9397-08002B2CF9AE}" pid="10" name="KAM Language">
    <vt:lpwstr>6;#English|b169a262-1aaa-4ccb-9acf-78a36c1d9bab</vt:lpwstr>
  </property>
  <property fmtid="{D5CDD505-2E9C-101B-9397-08002B2CF9AE}" pid="11" name="Primary Global Client">
    <vt:lpwstr/>
  </property>
  <property fmtid="{D5CDD505-2E9C-101B-9397-08002B2CF9AE}" pid="12" name="Secondary Global Indu">
    <vt:lpwstr/>
  </property>
  <property fmtid="{D5CDD505-2E9C-101B-9397-08002B2CF9AE}" pid="13" name="Secondary Global Clie">
    <vt:lpwstr/>
  </property>
  <property fmtid="{D5CDD505-2E9C-101B-9397-08002B2CF9AE}" pid="14" name="Primary Global Indust">
    <vt:lpwstr>37;#Government and Public Services|ad3a4ca8-1066-472e-9d5f-ba36d8dbea88</vt:lpwstr>
  </property>
  <property fmtid="{D5CDD505-2E9C-101B-9397-08002B2CF9AE}" pid="15" name="Global Content Type">
    <vt:lpwstr>295;#Sales and Marketing:Brand Elements|dba178cc-86ef-4dc4-9bbf-a768b39eb8e4</vt:lpwstr>
  </property>
  <property fmtid="{D5CDD505-2E9C-101B-9397-08002B2CF9AE}" pid="16" name="Local Internal Service">
    <vt:lpwstr/>
  </property>
  <property fmtid="{D5CDD505-2E9C-101B-9397-08002B2CF9AE}" pid="17" name="Global Internal Service">
    <vt:lpwstr/>
  </property>
  <property fmtid="{D5CDD505-2E9C-101B-9397-08002B2CF9AE}" pid="18" name="Secondary Local Clie">
    <vt:lpwstr/>
  </property>
  <property fmtid="{D5CDD505-2E9C-101B-9397-08002B2CF9AE}" pid="19" name="IPCO Designation">
    <vt:lpwstr>33;#Internal Use Only unless granted permission by content owner (IPCO Alternative Use Restriction)|f38bdcd6-352a-4923-92e5-9a710e71be95</vt:lpwstr>
  </property>
  <property fmtid="{D5CDD505-2E9C-101B-9397-08002B2CF9AE}" pid="20" name="_dlc_policyId">
    <vt:lpwstr/>
  </property>
  <property fmtid="{D5CDD505-2E9C-101B-9397-08002B2CF9AE}" pid="21" name="ItemRetentionFormula">
    <vt:lpwstr/>
  </property>
  <property fmtid="{D5CDD505-2E9C-101B-9397-08002B2CF9AE}" pid="22" name="Publishing Owning Te">
    <vt:lpwstr>1051;#United States|207b1f05-0df4-4a98-847e-818c09307911</vt:lpwstr>
  </property>
  <property fmtid="{D5CDD505-2E9C-101B-9397-08002B2CF9AE}" pid="23" name="Publishing Owning Te0">
    <vt:lpwstr>United States|207b1f05-0df4-4a98-847e-818c09307911</vt:lpwstr>
  </property>
  <property fmtid="{D5CDD505-2E9C-101B-9397-08002B2CF9AE}" pid="24" name="_docset_NoMedatataSyncRequired">
    <vt:lpwstr>False</vt:lpwstr>
  </property>
  <property fmtid="{D5CDD505-2E9C-101B-9397-08002B2CF9AE}" pid="25" name="MSIP_Label_ea60d57e-af5b-4752-ac57-3e4f28ca11dc_Enabled">
    <vt:lpwstr>true</vt:lpwstr>
  </property>
  <property fmtid="{D5CDD505-2E9C-101B-9397-08002B2CF9AE}" pid="26" name="MSIP_Label_ea60d57e-af5b-4752-ac57-3e4f28ca11dc_SetDate">
    <vt:lpwstr>2021-05-13T08:19:30Z</vt:lpwstr>
  </property>
  <property fmtid="{D5CDD505-2E9C-101B-9397-08002B2CF9AE}" pid="27" name="MSIP_Label_ea60d57e-af5b-4752-ac57-3e4f28ca11dc_Method">
    <vt:lpwstr>Standard</vt:lpwstr>
  </property>
  <property fmtid="{D5CDD505-2E9C-101B-9397-08002B2CF9AE}" pid="28" name="MSIP_Label_ea60d57e-af5b-4752-ac57-3e4f28ca11dc_Name">
    <vt:lpwstr>ea60d57e-af5b-4752-ac57-3e4f28ca11dc</vt:lpwstr>
  </property>
  <property fmtid="{D5CDD505-2E9C-101B-9397-08002B2CF9AE}" pid="29" name="MSIP_Label_ea60d57e-af5b-4752-ac57-3e4f28ca11dc_SiteId">
    <vt:lpwstr>36da45f1-dd2c-4d1f-af13-5abe46b99921</vt:lpwstr>
  </property>
  <property fmtid="{D5CDD505-2E9C-101B-9397-08002B2CF9AE}" pid="30" name="MSIP_Label_ea60d57e-af5b-4752-ac57-3e4f28ca11dc_ActionId">
    <vt:lpwstr>63da8ffc-6ea2-41bd-90fb-90adc0c3e8fc</vt:lpwstr>
  </property>
  <property fmtid="{D5CDD505-2E9C-101B-9397-08002B2CF9AE}" pid="31" name="MSIP_Label_ea60d57e-af5b-4752-ac57-3e4f28ca11dc_ContentBits">
    <vt:lpwstr>0</vt:lpwstr>
  </property>
  <property fmtid="{D5CDD505-2E9C-101B-9397-08002B2CF9AE}" pid="32" name="MediaServiceImageTags">
    <vt:lpwstr/>
  </property>
</Properties>
</file>